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ink/ink7.xml" ContentType="application/inkml+xml"/>
  <Override PartName="/ppt/ink/ink8.xml" ContentType="application/inkml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notesSlides/notesSlide6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notesSlides/notesSlide7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8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7"/>
  </p:notesMasterIdLst>
  <p:sldIdLst>
    <p:sldId id="256" r:id="rId5"/>
    <p:sldId id="278" r:id="rId6"/>
    <p:sldId id="291" r:id="rId7"/>
    <p:sldId id="271" r:id="rId8"/>
    <p:sldId id="272" r:id="rId9"/>
    <p:sldId id="289" r:id="rId10"/>
    <p:sldId id="274" r:id="rId11"/>
    <p:sldId id="283" r:id="rId12"/>
    <p:sldId id="284" r:id="rId13"/>
    <p:sldId id="293" r:id="rId14"/>
    <p:sldId id="277" r:id="rId15"/>
    <p:sldId id="268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9DF855-2044-4378-D382-97019082214F}" name="Eda nur Saruhan" initials="" userId="S::eda.nur.saruhan@undp.org::c5d9941d-5539-4cc6-837d-40b768a4e45a" providerId="AD"/>
  <p188:author id="{5773C6ED-D5C0-6998-8565-4039F0794B89}" name="carlosnieto_r@hotmail.com" initials="ca" userId="S::urn:spo:guest#carlosnieto_r@hotmail.com::" providerId="AD"/>
  <p188:author id="{AD2977F2-1110-00CA-B921-CFBBF1E22859}" name="Ipek Beril Benli" initials="IB" userId="S::ipek.beril.benli@undp.org::8f9c5f4b-b22c-49ff-bdd5-d07e2760743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2A49"/>
    <a:srgbClr val="4618DE"/>
    <a:srgbClr val="6E1E90"/>
    <a:srgbClr val="F04A23"/>
    <a:srgbClr val="EE482C"/>
    <a:srgbClr val="4617DE"/>
    <a:srgbClr val="FE2E46"/>
    <a:srgbClr val="9D6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BCC"/>
          </a:solidFill>
        </a:fill>
      </a:tcStyle>
    </a:wholeTbl>
    <a:band2H>
      <a:tcTxStyle/>
      <a:tcStyle>
        <a:tcBdr/>
        <a:fill>
          <a:solidFill>
            <a:srgbClr val="FFF5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4E2"/>
          </a:solidFill>
        </a:fill>
      </a:tcStyle>
    </a:wholeTbl>
    <a:band2H>
      <a:tcTxStyle/>
      <a:tcStyle>
        <a:tcBdr/>
        <a:fill>
          <a:solidFill>
            <a:srgbClr val="E9EB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1867" autoAdjust="0"/>
  </p:normalViewPr>
  <p:slideViewPr>
    <p:cSldViewPr snapToGrid="0">
      <p:cViewPr varScale="1">
        <p:scale>
          <a:sx n="63" d="100"/>
          <a:sy n="63" d="100"/>
        </p:scale>
        <p:origin x="9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F7C596-5DA2-47DA-9F67-C9D859B6C926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7293E78D-262B-488B-BC7B-3BC5088B60FD}">
      <dgm:prSet phldrT="[Texto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pPr algn="l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Geração de emprego local (186 mil empregos em 2023)</a:t>
          </a:r>
        </a:p>
        <a:p>
          <a:pPr algn="l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Distribuição equitativa das receitas turísticas</a:t>
          </a:r>
          <a:endParaRPr lang="pt-BR" dirty="0"/>
        </a:p>
      </dgm:t>
    </dgm:pt>
    <dgm:pt modelId="{49928B4E-3F8A-445C-81CD-E54EDD666582}" type="parTrans" cxnId="{A68EAEDE-D845-4A5D-8E36-BBDF846FB2DE}">
      <dgm:prSet/>
      <dgm:spPr/>
      <dgm:t>
        <a:bodyPr/>
        <a:lstStyle/>
        <a:p>
          <a:endParaRPr lang="pt-BR"/>
        </a:p>
      </dgm:t>
    </dgm:pt>
    <dgm:pt modelId="{044323EF-A51B-4927-9B0C-FB6DA72B932C}" type="sibTrans" cxnId="{A68EAEDE-D845-4A5D-8E36-BBDF846FB2DE}">
      <dgm:prSet/>
      <dgm:spPr/>
      <dgm:t>
        <a:bodyPr/>
        <a:lstStyle/>
        <a:p>
          <a:endParaRPr lang="pt-BR"/>
        </a:p>
      </dgm:t>
    </dgm:pt>
    <dgm:pt modelId="{DC2CF309-BB94-4DE0-B5D1-22B819DB7731}">
      <dgm:prSet phldrT="[Texto]"/>
      <dgm:spPr>
        <a:solidFill>
          <a:schemeClr val="tx1">
            <a:lumMod val="90000"/>
          </a:schemeClr>
        </a:solidFill>
      </dgm:spPr>
      <dgm:t>
        <a:bodyPr/>
        <a:lstStyle/>
        <a:p>
          <a:pPr algn="just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Redução da pressão turística em Luanda</a:t>
          </a:r>
        </a:p>
        <a:p>
          <a:pPr algn="just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Promoção do desenvolvimento regional equilibrado</a:t>
          </a:r>
          <a:endParaRPr lang="pt-BR" dirty="0"/>
        </a:p>
      </dgm:t>
    </dgm:pt>
    <dgm:pt modelId="{CFE45215-29AA-4295-9DA2-806516DCA4FF}" type="parTrans" cxnId="{92B5BB09-2131-4F56-A27E-5E5D691A2A43}">
      <dgm:prSet/>
      <dgm:spPr/>
      <dgm:t>
        <a:bodyPr/>
        <a:lstStyle/>
        <a:p>
          <a:endParaRPr lang="pt-BR"/>
        </a:p>
      </dgm:t>
    </dgm:pt>
    <dgm:pt modelId="{600D0613-CA12-4536-9E97-64CED1ABAC71}" type="sibTrans" cxnId="{92B5BB09-2131-4F56-A27E-5E5D691A2A43}">
      <dgm:prSet/>
      <dgm:spPr/>
      <dgm:t>
        <a:bodyPr/>
        <a:lstStyle/>
        <a:p>
          <a:endParaRPr lang="pt-BR"/>
        </a:p>
      </dgm:t>
    </dgm:pt>
    <dgm:pt modelId="{C0032744-CE12-48D9-A4AC-E0FA99CDCC9E}">
      <dgm:prSet phldrT="[Texto]"/>
      <dgm:spPr/>
      <dgm:t>
        <a:bodyPr/>
        <a:lstStyle/>
        <a:p>
          <a:pPr algn="just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Incentivo ao turismo sustentável</a:t>
          </a:r>
        </a:p>
        <a:p>
          <a:pPr algn="just">
            <a:buNone/>
          </a:pPr>
          <a:r>
            <a:rPr lang="pt-PT" dirty="0">
              <a:solidFill>
                <a:schemeClr val="tx2">
                  <a:lumMod val="50000"/>
                </a:schemeClr>
              </a:solidFill>
            </a:rPr>
            <a:t>Preservação ambiental e cultural</a:t>
          </a:r>
          <a:endParaRPr lang="pt-BR" dirty="0"/>
        </a:p>
      </dgm:t>
    </dgm:pt>
    <dgm:pt modelId="{1D9E0374-55F4-439E-BD13-C6F5CD0B3161}" type="parTrans" cxnId="{1C9A766E-1747-49FD-AAA2-5989EE8449E5}">
      <dgm:prSet/>
      <dgm:spPr/>
      <dgm:t>
        <a:bodyPr/>
        <a:lstStyle/>
        <a:p>
          <a:endParaRPr lang="pt-BR"/>
        </a:p>
      </dgm:t>
    </dgm:pt>
    <dgm:pt modelId="{CB4E1781-DA1F-4390-85C9-6D7B7ABDA615}" type="sibTrans" cxnId="{1C9A766E-1747-49FD-AAA2-5989EE8449E5}">
      <dgm:prSet/>
      <dgm:spPr/>
      <dgm:t>
        <a:bodyPr/>
        <a:lstStyle/>
        <a:p>
          <a:endParaRPr lang="pt-BR"/>
        </a:p>
      </dgm:t>
    </dgm:pt>
    <dgm:pt modelId="{3E09B102-7F61-4D1F-B8A7-26419F1D180E}" type="pres">
      <dgm:prSet presAssocID="{D8F7C596-5DA2-47DA-9F67-C9D859B6C926}" presName="linearFlow" presStyleCnt="0">
        <dgm:presLayoutVars>
          <dgm:dir/>
          <dgm:resizeHandles val="exact"/>
        </dgm:presLayoutVars>
      </dgm:prSet>
      <dgm:spPr/>
    </dgm:pt>
    <dgm:pt modelId="{2EF789F0-0AA1-4755-BC27-D6A91EFD5B32}" type="pres">
      <dgm:prSet presAssocID="{7293E78D-262B-488B-BC7B-3BC5088B60FD}" presName="composite" presStyleCnt="0"/>
      <dgm:spPr/>
    </dgm:pt>
    <dgm:pt modelId="{31FA09F6-69B8-46F3-A3C3-A09CF377EC9A}" type="pres">
      <dgm:prSet presAssocID="{7293E78D-262B-488B-BC7B-3BC5088B60FD}" presName="imgShp" presStyleLbl="fgImgPlace1" presStyleIdx="0" presStyleCnt="3" custLinFactNeighborX="-3843" custLinFactNeighborY="1548"/>
      <dgm:spPr>
        <a:solidFill>
          <a:schemeClr val="tx1">
            <a:lumMod val="75000"/>
          </a:schemeClr>
        </a:solidFill>
      </dgm:spPr>
    </dgm:pt>
    <dgm:pt modelId="{3627DC10-E110-444E-9359-CA6B0B599A82}" type="pres">
      <dgm:prSet presAssocID="{7293E78D-262B-488B-BC7B-3BC5088B60FD}" presName="txShp" presStyleLbl="node1" presStyleIdx="0" presStyleCnt="3">
        <dgm:presLayoutVars>
          <dgm:bulletEnabled val="1"/>
        </dgm:presLayoutVars>
      </dgm:prSet>
      <dgm:spPr/>
    </dgm:pt>
    <dgm:pt modelId="{8442CE8B-8CE3-4F8A-97E4-353E6FD54A9F}" type="pres">
      <dgm:prSet presAssocID="{044323EF-A51B-4927-9B0C-FB6DA72B932C}" presName="spacing" presStyleCnt="0"/>
      <dgm:spPr/>
    </dgm:pt>
    <dgm:pt modelId="{2DDA7061-DF72-40F2-8E62-39C9300A6F8A}" type="pres">
      <dgm:prSet presAssocID="{DC2CF309-BB94-4DE0-B5D1-22B819DB7731}" presName="composite" presStyleCnt="0"/>
      <dgm:spPr/>
    </dgm:pt>
    <dgm:pt modelId="{A0C4D7DA-0BA8-4E22-B4AB-6E26565D2D2E}" type="pres">
      <dgm:prSet presAssocID="{DC2CF309-BB94-4DE0-B5D1-22B819DB7731}" presName="imgShp" presStyleLbl="fgImgPlace1" presStyleIdx="1" presStyleCnt="3"/>
      <dgm:spPr>
        <a:solidFill>
          <a:schemeClr val="accent6">
            <a:lumMod val="60000"/>
            <a:lumOff val="40000"/>
          </a:schemeClr>
        </a:solidFill>
      </dgm:spPr>
    </dgm:pt>
    <dgm:pt modelId="{6E02D583-8A5A-4146-BA76-115A2C174893}" type="pres">
      <dgm:prSet presAssocID="{DC2CF309-BB94-4DE0-B5D1-22B819DB7731}" presName="txShp" presStyleLbl="node1" presStyleIdx="1" presStyleCnt="3">
        <dgm:presLayoutVars>
          <dgm:bulletEnabled val="1"/>
        </dgm:presLayoutVars>
      </dgm:prSet>
      <dgm:spPr/>
    </dgm:pt>
    <dgm:pt modelId="{589A02D8-2AB9-41F4-8051-B7320238A07F}" type="pres">
      <dgm:prSet presAssocID="{600D0613-CA12-4536-9E97-64CED1ABAC71}" presName="spacing" presStyleCnt="0"/>
      <dgm:spPr/>
    </dgm:pt>
    <dgm:pt modelId="{027F3960-7D7B-4A92-B067-485EF62E77D8}" type="pres">
      <dgm:prSet presAssocID="{C0032744-CE12-48D9-A4AC-E0FA99CDCC9E}" presName="composite" presStyleCnt="0"/>
      <dgm:spPr/>
    </dgm:pt>
    <dgm:pt modelId="{E9889CF4-D036-4FF4-A858-A1578B49D2DF}" type="pres">
      <dgm:prSet presAssocID="{C0032744-CE12-48D9-A4AC-E0FA99CDCC9E}" presName="imgShp" presStyleLbl="fgImgPlace1" presStyleIdx="2" presStyleCnt="3"/>
      <dgm:spPr>
        <a:solidFill>
          <a:schemeClr val="tx1">
            <a:lumMod val="25000"/>
          </a:schemeClr>
        </a:solidFill>
      </dgm:spPr>
    </dgm:pt>
    <dgm:pt modelId="{8A819401-CE73-4519-8344-C6E7477D9F7D}" type="pres">
      <dgm:prSet presAssocID="{C0032744-CE12-48D9-A4AC-E0FA99CDCC9E}" presName="txShp" presStyleLbl="node1" presStyleIdx="2" presStyleCnt="3">
        <dgm:presLayoutVars>
          <dgm:bulletEnabled val="1"/>
        </dgm:presLayoutVars>
      </dgm:prSet>
      <dgm:spPr/>
    </dgm:pt>
  </dgm:ptLst>
  <dgm:cxnLst>
    <dgm:cxn modelId="{8A23F906-E94F-4468-B12E-C27A66937E76}" type="presOf" srcId="{C0032744-CE12-48D9-A4AC-E0FA99CDCC9E}" destId="{8A819401-CE73-4519-8344-C6E7477D9F7D}" srcOrd="0" destOrd="0" presId="urn:microsoft.com/office/officeart/2005/8/layout/vList3"/>
    <dgm:cxn modelId="{92B5BB09-2131-4F56-A27E-5E5D691A2A43}" srcId="{D8F7C596-5DA2-47DA-9F67-C9D859B6C926}" destId="{DC2CF309-BB94-4DE0-B5D1-22B819DB7731}" srcOrd="1" destOrd="0" parTransId="{CFE45215-29AA-4295-9DA2-806516DCA4FF}" sibTransId="{600D0613-CA12-4536-9E97-64CED1ABAC71}"/>
    <dgm:cxn modelId="{A325C229-91C1-44A0-97CC-A6A4DB0C2E02}" type="presOf" srcId="{DC2CF309-BB94-4DE0-B5D1-22B819DB7731}" destId="{6E02D583-8A5A-4146-BA76-115A2C174893}" srcOrd="0" destOrd="0" presId="urn:microsoft.com/office/officeart/2005/8/layout/vList3"/>
    <dgm:cxn modelId="{1C9A766E-1747-49FD-AAA2-5989EE8449E5}" srcId="{D8F7C596-5DA2-47DA-9F67-C9D859B6C926}" destId="{C0032744-CE12-48D9-A4AC-E0FA99CDCC9E}" srcOrd="2" destOrd="0" parTransId="{1D9E0374-55F4-439E-BD13-C6F5CD0B3161}" sibTransId="{CB4E1781-DA1F-4390-85C9-6D7B7ABDA615}"/>
    <dgm:cxn modelId="{FAA5B480-F8D3-412F-AFCF-16C52E0EFEE5}" type="presOf" srcId="{7293E78D-262B-488B-BC7B-3BC5088B60FD}" destId="{3627DC10-E110-444E-9359-CA6B0B599A82}" srcOrd="0" destOrd="0" presId="urn:microsoft.com/office/officeart/2005/8/layout/vList3"/>
    <dgm:cxn modelId="{5A44E58D-880B-4D3E-9E44-9236CAF89782}" type="presOf" srcId="{D8F7C596-5DA2-47DA-9F67-C9D859B6C926}" destId="{3E09B102-7F61-4D1F-B8A7-26419F1D180E}" srcOrd="0" destOrd="0" presId="urn:microsoft.com/office/officeart/2005/8/layout/vList3"/>
    <dgm:cxn modelId="{A68EAEDE-D845-4A5D-8E36-BBDF846FB2DE}" srcId="{D8F7C596-5DA2-47DA-9F67-C9D859B6C926}" destId="{7293E78D-262B-488B-BC7B-3BC5088B60FD}" srcOrd="0" destOrd="0" parTransId="{49928B4E-3F8A-445C-81CD-E54EDD666582}" sibTransId="{044323EF-A51B-4927-9B0C-FB6DA72B932C}"/>
    <dgm:cxn modelId="{7AB4610B-33DD-44B6-9CE7-5D7337BDBFFC}" type="presParOf" srcId="{3E09B102-7F61-4D1F-B8A7-26419F1D180E}" destId="{2EF789F0-0AA1-4755-BC27-D6A91EFD5B32}" srcOrd="0" destOrd="0" presId="urn:microsoft.com/office/officeart/2005/8/layout/vList3"/>
    <dgm:cxn modelId="{5832F46D-2095-451B-BC00-6216E32B544E}" type="presParOf" srcId="{2EF789F0-0AA1-4755-BC27-D6A91EFD5B32}" destId="{31FA09F6-69B8-46F3-A3C3-A09CF377EC9A}" srcOrd="0" destOrd="0" presId="urn:microsoft.com/office/officeart/2005/8/layout/vList3"/>
    <dgm:cxn modelId="{EB013E7F-FA64-40B9-AD4D-2E22959BA023}" type="presParOf" srcId="{2EF789F0-0AA1-4755-BC27-D6A91EFD5B32}" destId="{3627DC10-E110-444E-9359-CA6B0B599A82}" srcOrd="1" destOrd="0" presId="urn:microsoft.com/office/officeart/2005/8/layout/vList3"/>
    <dgm:cxn modelId="{22C3688C-AA87-4E58-9BA5-4F44452F5A5E}" type="presParOf" srcId="{3E09B102-7F61-4D1F-B8A7-26419F1D180E}" destId="{8442CE8B-8CE3-4F8A-97E4-353E6FD54A9F}" srcOrd="1" destOrd="0" presId="urn:microsoft.com/office/officeart/2005/8/layout/vList3"/>
    <dgm:cxn modelId="{5526F25B-1A0C-4CC6-A374-EAE01E92B9E2}" type="presParOf" srcId="{3E09B102-7F61-4D1F-B8A7-26419F1D180E}" destId="{2DDA7061-DF72-40F2-8E62-39C9300A6F8A}" srcOrd="2" destOrd="0" presId="urn:microsoft.com/office/officeart/2005/8/layout/vList3"/>
    <dgm:cxn modelId="{2E0463F4-A043-48AC-A93A-F0C10A8D1FA0}" type="presParOf" srcId="{2DDA7061-DF72-40F2-8E62-39C9300A6F8A}" destId="{A0C4D7DA-0BA8-4E22-B4AB-6E26565D2D2E}" srcOrd="0" destOrd="0" presId="urn:microsoft.com/office/officeart/2005/8/layout/vList3"/>
    <dgm:cxn modelId="{7B7C08E4-F8F0-4EB0-8E51-4F6B8D8A9E1A}" type="presParOf" srcId="{2DDA7061-DF72-40F2-8E62-39C9300A6F8A}" destId="{6E02D583-8A5A-4146-BA76-115A2C174893}" srcOrd="1" destOrd="0" presId="urn:microsoft.com/office/officeart/2005/8/layout/vList3"/>
    <dgm:cxn modelId="{402DB14B-1B8E-42AA-8DB7-FC33342F90D9}" type="presParOf" srcId="{3E09B102-7F61-4D1F-B8A7-26419F1D180E}" destId="{589A02D8-2AB9-41F4-8051-B7320238A07F}" srcOrd="3" destOrd="0" presId="urn:microsoft.com/office/officeart/2005/8/layout/vList3"/>
    <dgm:cxn modelId="{1F33786B-026C-4B41-9F48-7FBD4C2AE38B}" type="presParOf" srcId="{3E09B102-7F61-4D1F-B8A7-26419F1D180E}" destId="{027F3960-7D7B-4A92-B067-485EF62E77D8}" srcOrd="4" destOrd="0" presId="urn:microsoft.com/office/officeart/2005/8/layout/vList3"/>
    <dgm:cxn modelId="{AB854942-F5DE-4EB9-A560-089356A6BCC5}" type="presParOf" srcId="{027F3960-7D7B-4A92-B067-485EF62E77D8}" destId="{E9889CF4-D036-4FF4-A858-A1578B49D2DF}" srcOrd="0" destOrd="0" presId="urn:microsoft.com/office/officeart/2005/8/layout/vList3"/>
    <dgm:cxn modelId="{B7F42DFE-A2B2-4D72-8D64-D2F609418D3D}" type="presParOf" srcId="{027F3960-7D7B-4A92-B067-485EF62E77D8}" destId="{8A819401-CE73-4519-8344-C6E7477D9F7D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B82819-7308-4799-9270-1F755B8B3222}" type="doc">
      <dgm:prSet loTypeId="urn:microsoft.com/office/officeart/2005/8/layout/cycle6" loCatId="cycle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pt-BR"/>
        </a:p>
      </dgm:t>
    </dgm:pt>
    <dgm:pt modelId="{8D908D01-7117-4A58-B105-832339AFA24B}">
      <dgm:prSet phldrT="[Texto]"/>
      <dgm:spPr/>
      <dgm:t>
        <a:bodyPr/>
        <a:lstStyle/>
        <a:p>
          <a:r>
            <a:rPr lang="pt-PT"/>
            <a:t>INFORTUR (Instituto de Fomento do Turismo)</a:t>
          </a:r>
          <a:endParaRPr lang="pt-BR" dirty="0"/>
        </a:p>
      </dgm:t>
    </dgm:pt>
    <dgm:pt modelId="{88519D9F-44E2-4624-A564-90A7D2F202AC}" type="parTrans" cxnId="{E4657BD1-142F-47D3-9A42-51A7CD0ED17F}">
      <dgm:prSet/>
      <dgm:spPr/>
      <dgm:t>
        <a:bodyPr/>
        <a:lstStyle/>
        <a:p>
          <a:endParaRPr lang="pt-BR"/>
        </a:p>
      </dgm:t>
    </dgm:pt>
    <dgm:pt modelId="{8AD84349-4F1E-4250-B1D5-34D9C5A6BDEE}" type="sibTrans" cxnId="{E4657BD1-142F-47D3-9A42-51A7CD0ED17F}">
      <dgm:prSet/>
      <dgm:spPr/>
      <dgm:t>
        <a:bodyPr/>
        <a:lstStyle/>
        <a:p>
          <a:endParaRPr lang="pt-BR"/>
        </a:p>
      </dgm:t>
    </dgm:pt>
    <dgm:pt modelId="{2C81C99B-3D50-476D-A812-103F871403FA}">
      <dgm:prSet phldrT="[Texto]"/>
      <dgm:spPr/>
      <dgm:t>
        <a:bodyPr/>
        <a:lstStyle/>
        <a:p>
          <a:r>
            <a:rPr lang="pt-PT"/>
            <a:t>Instituto Nacional de Estatística (INE)</a:t>
          </a:r>
          <a:endParaRPr lang="pt-BR" dirty="0"/>
        </a:p>
      </dgm:t>
    </dgm:pt>
    <dgm:pt modelId="{08A04749-4B39-4B7E-9873-15FF3067552A}" type="parTrans" cxnId="{0AB4C3BE-E208-49F9-807B-87D0BD1969D2}">
      <dgm:prSet/>
      <dgm:spPr/>
      <dgm:t>
        <a:bodyPr/>
        <a:lstStyle/>
        <a:p>
          <a:endParaRPr lang="pt-BR"/>
        </a:p>
      </dgm:t>
    </dgm:pt>
    <dgm:pt modelId="{BC6BB56C-0E2C-435E-B97F-78C3D37D89FA}" type="sibTrans" cxnId="{0AB4C3BE-E208-49F9-807B-87D0BD1969D2}">
      <dgm:prSet/>
      <dgm:spPr/>
      <dgm:t>
        <a:bodyPr/>
        <a:lstStyle/>
        <a:p>
          <a:endParaRPr lang="pt-BR"/>
        </a:p>
      </dgm:t>
    </dgm:pt>
    <dgm:pt modelId="{E1764F79-77BE-4386-B8F5-E16396EF0F16}">
      <dgm:prSet phldrT="[Texto]"/>
      <dgm:spPr/>
      <dgm:t>
        <a:bodyPr/>
        <a:lstStyle/>
        <a:p>
          <a:r>
            <a:rPr lang="pt-PT"/>
            <a:t>Dados de plataformas como TripAdvisor</a:t>
          </a:r>
          <a:endParaRPr lang="pt-BR" dirty="0"/>
        </a:p>
      </dgm:t>
    </dgm:pt>
    <dgm:pt modelId="{96A74278-30CD-4476-9663-0F11D04FA63D}" type="parTrans" cxnId="{4CDED619-0883-4253-A985-7D95E2570FB8}">
      <dgm:prSet/>
      <dgm:spPr/>
      <dgm:t>
        <a:bodyPr/>
        <a:lstStyle/>
        <a:p>
          <a:endParaRPr lang="pt-BR"/>
        </a:p>
      </dgm:t>
    </dgm:pt>
    <dgm:pt modelId="{92F764F5-E872-4CB1-9614-023AA1C4D381}" type="sibTrans" cxnId="{4CDED619-0883-4253-A985-7D95E2570FB8}">
      <dgm:prSet/>
      <dgm:spPr/>
      <dgm:t>
        <a:bodyPr/>
        <a:lstStyle/>
        <a:p>
          <a:endParaRPr lang="pt-BR"/>
        </a:p>
      </dgm:t>
    </dgm:pt>
    <dgm:pt modelId="{BC6E5035-0F70-45BD-8712-09EC0CE8E070}">
      <dgm:prSet phldrT="[Texto]"/>
      <dgm:spPr/>
      <dgm:t>
        <a:bodyPr/>
        <a:lstStyle/>
        <a:p>
          <a:r>
            <a:rPr lang="pt-PT"/>
            <a:t>Anuário Estatístico do Turismo 2022-2023</a:t>
          </a:r>
          <a:endParaRPr lang="pt-BR" dirty="0"/>
        </a:p>
      </dgm:t>
    </dgm:pt>
    <dgm:pt modelId="{FEED1F25-FDC0-49F0-98E8-2EC26E347DEE}" type="parTrans" cxnId="{75BFF5DA-587C-41DC-BAAC-5ED543A89A94}">
      <dgm:prSet/>
      <dgm:spPr/>
      <dgm:t>
        <a:bodyPr/>
        <a:lstStyle/>
        <a:p>
          <a:endParaRPr lang="pt-BR"/>
        </a:p>
      </dgm:t>
    </dgm:pt>
    <dgm:pt modelId="{D0438629-9DE8-45AB-9620-EA96343C281A}" type="sibTrans" cxnId="{75BFF5DA-587C-41DC-BAAC-5ED543A89A94}">
      <dgm:prSet/>
      <dgm:spPr/>
      <dgm:t>
        <a:bodyPr/>
        <a:lstStyle/>
        <a:p>
          <a:endParaRPr lang="pt-BR"/>
        </a:p>
      </dgm:t>
    </dgm:pt>
    <dgm:pt modelId="{BE5AFC69-CF8A-46A4-8903-AA7B9F0C2DB0}">
      <dgm:prSet phldrT="[Texto]"/>
      <dgm:spPr/>
      <dgm:t>
        <a:bodyPr/>
        <a:lstStyle/>
        <a:p>
          <a:r>
            <a:rPr lang="pt-PT"/>
            <a:t>Ministério da Cultura e Turismo</a:t>
          </a:r>
          <a:endParaRPr lang="pt-BR" dirty="0"/>
        </a:p>
      </dgm:t>
    </dgm:pt>
    <dgm:pt modelId="{E3D7A527-D850-4A96-BA73-0E146B79D143}" type="parTrans" cxnId="{AB966E67-FAD9-44CB-B834-6AE2D4770885}">
      <dgm:prSet/>
      <dgm:spPr/>
      <dgm:t>
        <a:bodyPr/>
        <a:lstStyle/>
        <a:p>
          <a:endParaRPr lang="pt-BR"/>
        </a:p>
      </dgm:t>
    </dgm:pt>
    <dgm:pt modelId="{C1FF8791-19A3-487B-85DE-EF6D8E3516C5}" type="sibTrans" cxnId="{AB966E67-FAD9-44CB-B834-6AE2D4770885}">
      <dgm:prSet/>
      <dgm:spPr/>
      <dgm:t>
        <a:bodyPr/>
        <a:lstStyle/>
        <a:p>
          <a:endParaRPr lang="pt-BR"/>
        </a:p>
      </dgm:t>
    </dgm:pt>
    <dgm:pt modelId="{8B4C4670-1B33-4DF9-8E4D-A50B63D333FE}" type="pres">
      <dgm:prSet presAssocID="{68B82819-7308-4799-9270-1F755B8B3222}" presName="cycle" presStyleCnt="0">
        <dgm:presLayoutVars>
          <dgm:dir/>
          <dgm:resizeHandles val="exact"/>
        </dgm:presLayoutVars>
      </dgm:prSet>
      <dgm:spPr/>
    </dgm:pt>
    <dgm:pt modelId="{2D0AE217-62DE-4282-891D-33A858317F53}" type="pres">
      <dgm:prSet presAssocID="{8D908D01-7117-4A58-B105-832339AFA24B}" presName="node" presStyleLbl="node1" presStyleIdx="0" presStyleCnt="5">
        <dgm:presLayoutVars>
          <dgm:bulletEnabled val="1"/>
        </dgm:presLayoutVars>
      </dgm:prSet>
      <dgm:spPr/>
    </dgm:pt>
    <dgm:pt modelId="{49F17E97-C315-492A-96BB-8DA4F969F883}" type="pres">
      <dgm:prSet presAssocID="{8D908D01-7117-4A58-B105-832339AFA24B}" presName="spNode" presStyleCnt="0"/>
      <dgm:spPr/>
    </dgm:pt>
    <dgm:pt modelId="{EB100840-2349-4CF2-B1D8-52385CE7CE89}" type="pres">
      <dgm:prSet presAssocID="{8AD84349-4F1E-4250-B1D5-34D9C5A6BDEE}" presName="sibTrans" presStyleLbl="sibTrans1D1" presStyleIdx="0" presStyleCnt="5"/>
      <dgm:spPr/>
    </dgm:pt>
    <dgm:pt modelId="{C9B2EBEE-0373-40D1-ADF1-9E93E55952CB}" type="pres">
      <dgm:prSet presAssocID="{2C81C99B-3D50-476D-A812-103F871403FA}" presName="node" presStyleLbl="node1" presStyleIdx="1" presStyleCnt="5">
        <dgm:presLayoutVars>
          <dgm:bulletEnabled val="1"/>
        </dgm:presLayoutVars>
      </dgm:prSet>
      <dgm:spPr/>
    </dgm:pt>
    <dgm:pt modelId="{8A417322-2165-413A-A5CD-49D33E105E36}" type="pres">
      <dgm:prSet presAssocID="{2C81C99B-3D50-476D-A812-103F871403FA}" presName="spNode" presStyleCnt="0"/>
      <dgm:spPr/>
    </dgm:pt>
    <dgm:pt modelId="{B87261B4-F76E-464C-9EE0-1A421776018D}" type="pres">
      <dgm:prSet presAssocID="{BC6BB56C-0E2C-435E-B97F-78C3D37D89FA}" presName="sibTrans" presStyleLbl="sibTrans1D1" presStyleIdx="1" presStyleCnt="5"/>
      <dgm:spPr/>
    </dgm:pt>
    <dgm:pt modelId="{E39A245F-3913-49EB-B2A1-0793B5381F89}" type="pres">
      <dgm:prSet presAssocID="{E1764F79-77BE-4386-B8F5-E16396EF0F16}" presName="node" presStyleLbl="node1" presStyleIdx="2" presStyleCnt="5">
        <dgm:presLayoutVars>
          <dgm:bulletEnabled val="1"/>
        </dgm:presLayoutVars>
      </dgm:prSet>
      <dgm:spPr/>
    </dgm:pt>
    <dgm:pt modelId="{00E29E90-CF1A-412C-86C3-297CC4EE6E8F}" type="pres">
      <dgm:prSet presAssocID="{E1764F79-77BE-4386-B8F5-E16396EF0F16}" presName="spNode" presStyleCnt="0"/>
      <dgm:spPr/>
    </dgm:pt>
    <dgm:pt modelId="{6208EF7F-C67B-4B14-9803-B619F015B8C1}" type="pres">
      <dgm:prSet presAssocID="{92F764F5-E872-4CB1-9614-023AA1C4D381}" presName="sibTrans" presStyleLbl="sibTrans1D1" presStyleIdx="2" presStyleCnt="5"/>
      <dgm:spPr/>
    </dgm:pt>
    <dgm:pt modelId="{A72C3714-A593-4B65-81EA-F2FA378938FF}" type="pres">
      <dgm:prSet presAssocID="{BC6E5035-0F70-45BD-8712-09EC0CE8E070}" presName="node" presStyleLbl="node1" presStyleIdx="3" presStyleCnt="5">
        <dgm:presLayoutVars>
          <dgm:bulletEnabled val="1"/>
        </dgm:presLayoutVars>
      </dgm:prSet>
      <dgm:spPr/>
    </dgm:pt>
    <dgm:pt modelId="{83E9482D-9859-453E-B2B8-765E24A2F823}" type="pres">
      <dgm:prSet presAssocID="{BC6E5035-0F70-45BD-8712-09EC0CE8E070}" presName="spNode" presStyleCnt="0"/>
      <dgm:spPr/>
    </dgm:pt>
    <dgm:pt modelId="{7B51EFFE-7013-42B6-A8A3-812F025C276A}" type="pres">
      <dgm:prSet presAssocID="{D0438629-9DE8-45AB-9620-EA96343C281A}" presName="sibTrans" presStyleLbl="sibTrans1D1" presStyleIdx="3" presStyleCnt="5"/>
      <dgm:spPr/>
    </dgm:pt>
    <dgm:pt modelId="{76C8B9A1-5985-4C6E-9DEE-7226F4EEE73B}" type="pres">
      <dgm:prSet presAssocID="{BE5AFC69-CF8A-46A4-8903-AA7B9F0C2DB0}" presName="node" presStyleLbl="node1" presStyleIdx="4" presStyleCnt="5">
        <dgm:presLayoutVars>
          <dgm:bulletEnabled val="1"/>
        </dgm:presLayoutVars>
      </dgm:prSet>
      <dgm:spPr/>
    </dgm:pt>
    <dgm:pt modelId="{2C64D5D7-63A5-48EB-B3D4-AAD758090161}" type="pres">
      <dgm:prSet presAssocID="{BE5AFC69-CF8A-46A4-8903-AA7B9F0C2DB0}" presName="spNode" presStyleCnt="0"/>
      <dgm:spPr/>
    </dgm:pt>
    <dgm:pt modelId="{EA0AC71D-1D27-4549-8E33-F4ECF5A410F0}" type="pres">
      <dgm:prSet presAssocID="{C1FF8791-19A3-487B-85DE-EF6D8E3516C5}" presName="sibTrans" presStyleLbl="sibTrans1D1" presStyleIdx="4" presStyleCnt="5"/>
      <dgm:spPr/>
    </dgm:pt>
  </dgm:ptLst>
  <dgm:cxnLst>
    <dgm:cxn modelId="{8C10C008-027A-42AC-979F-B3756692CA18}" type="presOf" srcId="{BE5AFC69-CF8A-46A4-8903-AA7B9F0C2DB0}" destId="{76C8B9A1-5985-4C6E-9DEE-7226F4EEE73B}" srcOrd="0" destOrd="0" presId="urn:microsoft.com/office/officeart/2005/8/layout/cycle6"/>
    <dgm:cxn modelId="{4CDED619-0883-4253-A985-7D95E2570FB8}" srcId="{68B82819-7308-4799-9270-1F755B8B3222}" destId="{E1764F79-77BE-4386-B8F5-E16396EF0F16}" srcOrd="2" destOrd="0" parTransId="{96A74278-30CD-4476-9663-0F11D04FA63D}" sibTransId="{92F764F5-E872-4CB1-9614-023AA1C4D381}"/>
    <dgm:cxn modelId="{8A11DC1A-7E81-4F8D-A265-575B586DC4E9}" type="presOf" srcId="{BC6E5035-0F70-45BD-8712-09EC0CE8E070}" destId="{A72C3714-A593-4B65-81EA-F2FA378938FF}" srcOrd="0" destOrd="0" presId="urn:microsoft.com/office/officeart/2005/8/layout/cycle6"/>
    <dgm:cxn modelId="{AB53603C-FB95-4F2E-9A64-EE546D69CB8B}" type="presOf" srcId="{D0438629-9DE8-45AB-9620-EA96343C281A}" destId="{7B51EFFE-7013-42B6-A8A3-812F025C276A}" srcOrd="0" destOrd="0" presId="urn:microsoft.com/office/officeart/2005/8/layout/cycle6"/>
    <dgm:cxn modelId="{396AA564-AAF4-4FD8-A792-939BC60193A9}" type="presOf" srcId="{92F764F5-E872-4CB1-9614-023AA1C4D381}" destId="{6208EF7F-C67B-4B14-9803-B619F015B8C1}" srcOrd="0" destOrd="0" presId="urn:microsoft.com/office/officeart/2005/8/layout/cycle6"/>
    <dgm:cxn modelId="{612F6366-1456-41F2-A4F0-2C493C177CC5}" type="presOf" srcId="{68B82819-7308-4799-9270-1F755B8B3222}" destId="{8B4C4670-1B33-4DF9-8E4D-A50B63D333FE}" srcOrd="0" destOrd="0" presId="urn:microsoft.com/office/officeart/2005/8/layout/cycle6"/>
    <dgm:cxn modelId="{AB966E67-FAD9-44CB-B834-6AE2D4770885}" srcId="{68B82819-7308-4799-9270-1F755B8B3222}" destId="{BE5AFC69-CF8A-46A4-8903-AA7B9F0C2DB0}" srcOrd="4" destOrd="0" parTransId="{E3D7A527-D850-4A96-BA73-0E146B79D143}" sibTransId="{C1FF8791-19A3-487B-85DE-EF6D8E3516C5}"/>
    <dgm:cxn modelId="{ECB35B70-48AB-46E9-B2BD-AA74A3C72B97}" type="presOf" srcId="{2C81C99B-3D50-476D-A812-103F871403FA}" destId="{C9B2EBEE-0373-40D1-ADF1-9E93E55952CB}" srcOrd="0" destOrd="0" presId="urn:microsoft.com/office/officeart/2005/8/layout/cycle6"/>
    <dgm:cxn modelId="{1E9A3D9D-7144-43CA-9B17-76671F42E791}" type="presOf" srcId="{BC6BB56C-0E2C-435E-B97F-78C3D37D89FA}" destId="{B87261B4-F76E-464C-9EE0-1A421776018D}" srcOrd="0" destOrd="0" presId="urn:microsoft.com/office/officeart/2005/8/layout/cycle6"/>
    <dgm:cxn modelId="{614C9FA9-0DBB-4CE7-8FE4-CA0B21F4FAC1}" type="presOf" srcId="{C1FF8791-19A3-487B-85DE-EF6D8E3516C5}" destId="{EA0AC71D-1D27-4549-8E33-F4ECF5A410F0}" srcOrd="0" destOrd="0" presId="urn:microsoft.com/office/officeart/2005/8/layout/cycle6"/>
    <dgm:cxn modelId="{E21618BD-D72A-402A-B582-9BB3A0ACA308}" type="presOf" srcId="{E1764F79-77BE-4386-B8F5-E16396EF0F16}" destId="{E39A245F-3913-49EB-B2A1-0793B5381F89}" srcOrd="0" destOrd="0" presId="urn:microsoft.com/office/officeart/2005/8/layout/cycle6"/>
    <dgm:cxn modelId="{0AB4C3BE-E208-49F9-807B-87D0BD1969D2}" srcId="{68B82819-7308-4799-9270-1F755B8B3222}" destId="{2C81C99B-3D50-476D-A812-103F871403FA}" srcOrd="1" destOrd="0" parTransId="{08A04749-4B39-4B7E-9873-15FF3067552A}" sibTransId="{BC6BB56C-0E2C-435E-B97F-78C3D37D89FA}"/>
    <dgm:cxn modelId="{7443F0C2-A357-4340-8290-C20E4C559FF1}" type="presOf" srcId="{8D908D01-7117-4A58-B105-832339AFA24B}" destId="{2D0AE217-62DE-4282-891D-33A858317F53}" srcOrd="0" destOrd="0" presId="urn:microsoft.com/office/officeart/2005/8/layout/cycle6"/>
    <dgm:cxn modelId="{E4657BD1-142F-47D3-9A42-51A7CD0ED17F}" srcId="{68B82819-7308-4799-9270-1F755B8B3222}" destId="{8D908D01-7117-4A58-B105-832339AFA24B}" srcOrd="0" destOrd="0" parTransId="{88519D9F-44E2-4624-A564-90A7D2F202AC}" sibTransId="{8AD84349-4F1E-4250-B1D5-34D9C5A6BDEE}"/>
    <dgm:cxn modelId="{75BFF5DA-587C-41DC-BAAC-5ED543A89A94}" srcId="{68B82819-7308-4799-9270-1F755B8B3222}" destId="{BC6E5035-0F70-45BD-8712-09EC0CE8E070}" srcOrd="3" destOrd="0" parTransId="{FEED1F25-FDC0-49F0-98E8-2EC26E347DEE}" sibTransId="{D0438629-9DE8-45AB-9620-EA96343C281A}"/>
    <dgm:cxn modelId="{66C087EC-F3E2-40FB-AB9C-FACF3A22AE53}" type="presOf" srcId="{8AD84349-4F1E-4250-B1D5-34D9C5A6BDEE}" destId="{EB100840-2349-4CF2-B1D8-52385CE7CE89}" srcOrd="0" destOrd="0" presId="urn:microsoft.com/office/officeart/2005/8/layout/cycle6"/>
    <dgm:cxn modelId="{56A9E35A-65D8-4FBD-A29B-C6D719B56CD1}" type="presParOf" srcId="{8B4C4670-1B33-4DF9-8E4D-A50B63D333FE}" destId="{2D0AE217-62DE-4282-891D-33A858317F53}" srcOrd="0" destOrd="0" presId="urn:microsoft.com/office/officeart/2005/8/layout/cycle6"/>
    <dgm:cxn modelId="{89EDDAFC-B5D0-4876-904B-E39EAECD8AE2}" type="presParOf" srcId="{8B4C4670-1B33-4DF9-8E4D-A50B63D333FE}" destId="{49F17E97-C315-492A-96BB-8DA4F969F883}" srcOrd="1" destOrd="0" presId="urn:microsoft.com/office/officeart/2005/8/layout/cycle6"/>
    <dgm:cxn modelId="{D2D9668D-680D-4C3D-9715-FEEE536E4A8E}" type="presParOf" srcId="{8B4C4670-1B33-4DF9-8E4D-A50B63D333FE}" destId="{EB100840-2349-4CF2-B1D8-52385CE7CE89}" srcOrd="2" destOrd="0" presId="urn:microsoft.com/office/officeart/2005/8/layout/cycle6"/>
    <dgm:cxn modelId="{DA96A3D4-4536-4CE3-B158-688487BEC7D3}" type="presParOf" srcId="{8B4C4670-1B33-4DF9-8E4D-A50B63D333FE}" destId="{C9B2EBEE-0373-40D1-ADF1-9E93E55952CB}" srcOrd="3" destOrd="0" presId="urn:microsoft.com/office/officeart/2005/8/layout/cycle6"/>
    <dgm:cxn modelId="{E8FF9B94-004A-4843-9637-3909B0EC89FA}" type="presParOf" srcId="{8B4C4670-1B33-4DF9-8E4D-A50B63D333FE}" destId="{8A417322-2165-413A-A5CD-49D33E105E36}" srcOrd="4" destOrd="0" presId="urn:microsoft.com/office/officeart/2005/8/layout/cycle6"/>
    <dgm:cxn modelId="{17589487-8BB9-47AB-B426-008580BACE31}" type="presParOf" srcId="{8B4C4670-1B33-4DF9-8E4D-A50B63D333FE}" destId="{B87261B4-F76E-464C-9EE0-1A421776018D}" srcOrd="5" destOrd="0" presId="urn:microsoft.com/office/officeart/2005/8/layout/cycle6"/>
    <dgm:cxn modelId="{1A78A95B-CBC1-4E0E-922E-98ADC30E0F19}" type="presParOf" srcId="{8B4C4670-1B33-4DF9-8E4D-A50B63D333FE}" destId="{E39A245F-3913-49EB-B2A1-0793B5381F89}" srcOrd="6" destOrd="0" presId="urn:microsoft.com/office/officeart/2005/8/layout/cycle6"/>
    <dgm:cxn modelId="{5B735C9C-D2A0-45F8-B281-650B382E5261}" type="presParOf" srcId="{8B4C4670-1B33-4DF9-8E4D-A50B63D333FE}" destId="{00E29E90-CF1A-412C-86C3-297CC4EE6E8F}" srcOrd="7" destOrd="0" presId="urn:microsoft.com/office/officeart/2005/8/layout/cycle6"/>
    <dgm:cxn modelId="{D6FC7C4E-B2C3-4456-9B8D-92CB1A032A5E}" type="presParOf" srcId="{8B4C4670-1B33-4DF9-8E4D-A50B63D333FE}" destId="{6208EF7F-C67B-4B14-9803-B619F015B8C1}" srcOrd="8" destOrd="0" presId="urn:microsoft.com/office/officeart/2005/8/layout/cycle6"/>
    <dgm:cxn modelId="{0C9C3469-1D28-4D5A-A1EB-5573E74AA1A5}" type="presParOf" srcId="{8B4C4670-1B33-4DF9-8E4D-A50B63D333FE}" destId="{A72C3714-A593-4B65-81EA-F2FA378938FF}" srcOrd="9" destOrd="0" presId="urn:microsoft.com/office/officeart/2005/8/layout/cycle6"/>
    <dgm:cxn modelId="{47D2C566-ABB0-4BB0-847E-61200B0E9C23}" type="presParOf" srcId="{8B4C4670-1B33-4DF9-8E4D-A50B63D333FE}" destId="{83E9482D-9859-453E-B2B8-765E24A2F823}" srcOrd="10" destOrd="0" presId="urn:microsoft.com/office/officeart/2005/8/layout/cycle6"/>
    <dgm:cxn modelId="{1D0D1B99-DA4A-4B48-8CCF-57D68A5CE24C}" type="presParOf" srcId="{8B4C4670-1B33-4DF9-8E4D-A50B63D333FE}" destId="{7B51EFFE-7013-42B6-A8A3-812F025C276A}" srcOrd="11" destOrd="0" presId="urn:microsoft.com/office/officeart/2005/8/layout/cycle6"/>
    <dgm:cxn modelId="{21A12D60-2C3F-48B4-AEE1-57C9384DE395}" type="presParOf" srcId="{8B4C4670-1B33-4DF9-8E4D-A50B63D333FE}" destId="{76C8B9A1-5985-4C6E-9DEE-7226F4EEE73B}" srcOrd="12" destOrd="0" presId="urn:microsoft.com/office/officeart/2005/8/layout/cycle6"/>
    <dgm:cxn modelId="{7A16F686-7BE7-4837-9DD2-49E233902782}" type="presParOf" srcId="{8B4C4670-1B33-4DF9-8E4D-A50B63D333FE}" destId="{2C64D5D7-63A5-48EB-B3D4-AAD758090161}" srcOrd="13" destOrd="0" presId="urn:microsoft.com/office/officeart/2005/8/layout/cycle6"/>
    <dgm:cxn modelId="{8920D283-CB37-4482-A639-10270C4C8FCE}" type="presParOf" srcId="{8B4C4670-1B33-4DF9-8E4D-A50B63D333FE}" destId="{EA0AC71D-1D27-4549-8E33-F4ECF5A410F0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700496-4759-4EA6-B129-9ED43A71573E}" type="doc">
      <dgm:prSet loTypeId="urn:microsoft.com/office/officeart/2008/layout/AscendingPictureAccentProcess" loCatId="pictur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pt-BR"/>
        </a:p>
      </dgm:t>
    </dgm:pt>
    <dgm:pt modelId="{57C47979-F4C8-4F76-B7C2-FCBC666E879D}">
      <dgm:prSet phldrT="[Texto]" custT="1"/>
      <dgm:spPr/>
      <dgm:t>
        <a:bodyPr/>
        <a:lstStyle/>
        <a:p>
          <a:r>
            <a:rPr lang="pt-PT" sz="1400" b="0" i="1" dirty="0"/>
            <a:t>Agrupamento - </a:t>
          </a:r>
          <a:r>
            <a:rPr lang="pt-BR" sz="1400" b="0" dirty="0"/>
            <a:t>A qualidade dos segmentos de perfis será avaliada usando o </a:t>
          </a:r>
          <a:r>
            <a:rPr lang="pt-BR" sz="1400" b="0" dirty="0" err="1"/>
            <a:t>Silhouette</a:t>
          </a:r>
          <a:r>
            <a:rPr lang="pt-BR" sz="1400" b="0" dirty="0"/>
            <a:t> Score.</a:t>
          </a:r>
          <a:endParaRPr lang="pt-BR" sz="1400" dirty="0"/>
        </a:p>
      </dgm:t>
    </dgm:pt>
    <dgm:pt modelId="{63C1CA84-B02E-4E58-9FF0-466E9A25C1EE}" type="parTrans" cxnId="{6FB05224-7360-4636-8930-10DBCDF72313}">
      <dgm:prSet/>
      <dgm:spPr/>
      <dgm:t>
        <a:bodyPr/>
        <a:lstStyle/>
        <a:p>
          <a:endParaRPr lang="pt-BR"/>
        </a:p>
      </dgm:t>
    </dgm:pt>
    <dgm:pt modelId="{267DF693-D464-458D-BBA3-4A4D03D725D6}" type="sibTrans" cxnId="{6FB05224-7360-4636-8930-10DBCDF72313}">
      <dgm:prSet/>
      <dgm:spPr/>
      <dgm:t>
        <a:bodyPr/>
        <a:lstStyle/>
        <a:p>
          <a:endParaRPr lang="pt-BR"/>
        </a:p>
      </dgm:t>
    </dgm:pt>
    <dgm:pt modelId="{24D76088-6B5F-4451-85A0-D8C37B39AA41}">
      <dgm:prSet phldrT="[Texto]" custT="1"/>
      <dgm:spPr/>
      <dgm:t>
        <a:bodyPr/>
        <a:lstStyle/>
        <a:p>
          <a:r>
            <a:rPr lang="pt-BR" sz="1400" b="0" dirty="0"/>
            <a:t>A capacidade de classificar corretamente as avaliações será medida por Precisão, Recall e F1-Score.</a:t>
          </a:r>
        </a:p>
        <a:p>
          <a:endParaRPr lang="pt-BR" sz="1400" dirty="0"/>
        </a:p>
      </dgm:t>
    </dgm:pt>
    <dgm:pt modelId="{9516D605-391D-431A-BC3B-E3E777B66054}" type="parTrans" cxnId="{3C753837-71A6-4B09-97E4-4314793813E0}">
      <dgm:prSet/>
      <dgm:spPr/>
      <dgm:t>
        <a:bodyPr/>
        <a:lstStyle/>
        <a:p>
          <a:endParaRPr lang="pt-BR"/>
        </a:p>
      </dgm:t>
    </dgm:pt>
    <dgm:pt modelId="{EC3F9EF7-4410-495C-9C13-AD08215D63B6}" type="sibTrans" cxnId="{3C753837-71A6-4B09-97E4-4314793813E0}">
      <dgm:prSet/>
      <dgm:spPr/>
      <dgm:t>
        <a:bodyPr/>
        <a:lstStyle/>
        <a:p>
          <a:endParaRPr lang="pt-BR"/>
        </a:p>
      </dgm:t>
    </dgm:pt>
    <dgm:pt modelId="{3757C816-A8A6-46E6-B7DD-FDA4DEDECF0B}">
      <dgm:prSet phldrT="[Texto]" custT="1"/>
      <dgm:spPr/>
      <dgm:t>
        <a:bodyPr/>
        <a:lstStyle/>
        <a:p>
          <a:r>
            <a:rPr lang="pt-PT" sz="1400" b="0" dirty="0"/>
            <a:t>Filtragem Colaborativa/Híbrida</a:t>
          </a:r>
          <a:endParaRPr lang="pt-BR" sz="1400" dirty="0"/>
        </a:p>
      </dgm:t>
    </dgm:pt>
    <dgm:pt modelId="{7E976953-5C2F-414C-B62C-28FEDABDDA1F}" type="parTrans" cxnId="{7C6FACCE-0984-4A04-B257-76BD346F73B4}">
      <dgm:prSet/>
      <dgm:spPr/>
      <dgm:t>
        <a:bodyPr/>
        <a:lstStyle/>
        <a:p>
          <a:endParaRPr lang="pt-BR"/>
        </a:p>
      </dgm:t>
    </dgm:pt>
    <dgm:pt modelId="{777191E7-B67A-4BD8-85EC-40805665E7F5}" type="sibTrans" cxnId="{7C6FACCE-0984-4A04-B257-76BD346F73B4}">
      <dgm:prSet/>
      <dgm:spPr/>
      <dgm:t>
        <a:bodyPr/>
        <a:lstStyle/>
        <a:p>
          <a:endParaRPr lang="pt-BR"/>
        </a:p>
      </dgm:t>
    </dgm:pt>
    <dgm:pt modelId="{E97BAF87-994A-4932-B25A-933D678FAAF4}" type="pres">
      <dgm:prSet presAssocID="{E8700496-4759-4EA6-B129-9ED43A71573E}" presName="Name0" presStyleCnt="0">
        <dgm:presLayoutVars>
          <dgm:chMax val="7"/>
          <dgm:chPref val="7"/>
          <dgm:dir/>
        </dgm:presLayoutVars>
      </dgm:prSet>
      <dgm:spPr/>
    </dgm:pt>
    <dgm:pt modelId="{A2A9427E-B48D-4E69-82BC-C336618B7490}" type="pres">
      <dgm:prSet presAssocID="{E8700496-4759-4EA6-B129-9ED43A71573E}" presName="dot1" presStyleLbl="alignNode1" presStyleIdx="0" presStyleCnt="12"/>
      <dgm:spPr/>
    </dgm:pt>
    <dgm:pt modelId="{D870CF7F-5D8A-4B5A-9301-BAC078795172}" type="pres">
      <dgm:prSet presAssocID="{E8700496-4759-4EA6-B129-9ED43A71573E}" presName="dot2" presStyleLbl="alignNode1" presStyleIdx="1" presStyleCnt="12"/>
      <dgm:spPr/>
    </dgm:pt>
    <dgm:pt modelId="{9B9A1347-57A7-449A-8EBE-39445AB4F9F6}" type="pres">
      <dgm:prSet presAssocID="{E8700496-4759-4EA6-B129-9ED43A71573E}" presName="dot3" presStyleLbl="alignNode1" presStyleIdx="2" presStyleCnt="12"/>
      <dgm:spPr/>
    </dgm:pt>
    <dgm:pt modelId="{6102F75B-505E-46E6-A1E3-7A629E28D510}" type="pres">
      <dgm:prSet presAssocID="{E8700496-4759-4EA6-B129-9ED43A71573E}" presName="dot4" presStyleLbl="alignNode1" presStyleIdx="3" presStyleCnt="12"/>
      <dgm:spPr/>
    </dgm:pt>
    <dgm:pt modelId="{11033BDD-8B40-4CAC-BB06-50A49E489D78}" type="pres">
      <dgm:prSet presAssocID="{E8700496-4759-4EA6-B129-9ED43A71573E}" presName="dot5" presStyleLbl="alignNode1" presStyleIdx="4" presStyleCnt="12"/>
      <dgm:spPr/>
    </dgm:pt>
    <dgm:pt modelId="{B9B342E7-C812-477D-B156-E48EB6E2DAF0}" type="pres">
      <dgm:prSet presAssocID="{E8700496-4759-4EA6-B129-9ED43A71573E}" presName="dotArrow1" presStyleLbl="alignNode1" presStyleIdx="5" presStyleCnt="12"/>
      <dgm:spPr/>
    </dgm:pt>
    <dgm:pt modelId="{512EEEB3-5005-4256-99F8-5EF3342EBA13}" type="pres">
      <dgm:prSet presAssocID="{E8700496-4759-4EA6-B129-9ED43A71573E}" presName="dotArrow2" presStyleLbl="alignNode1" presStyleIdx="6" presStyleCnt="12"/>
      <dgm:spPr/>
    </dgm:pt>
    <dgm:pt modelId="{0A5964E6-513F-433D-89F8-0BD28FC9F985}" type="pres">
      <dgm:prSet presAssocID="{E8700496-4759-4EA6-B129-9ED43A71573E}" presName="dotArrow3" presStyleLbl="alignNode1" presStyleIdx="7" presStyleCnt="12"/>
      <dgm:spPr/>
    </dgm:pt>
    <dgm:pt modelId="{350768B0-5451-47F7-A9BB-112DB54F09BB}" type="pres">
      <dgm:prSet presAssocID="{E8700496-4759-4EA6-B129-9ED43A71573E}" presName="dotArrow4" presStyleLbl="alignNode1" presStyleIdx="8" presStyleCnt="12"/>
      <dgm:spPr/>
    </dgm:pt>
    <dgm:pt modelId="{3016F4C2-A269-451C-BE71-7A1165CAD7FE}" type="pres">
      <dgm:prSet presAssocID="{E8700496-4759-4EA6-B129-9ED43A71573E}" presName="dotArrow5" presStyleLbl="alignNode1" presStyleIdx="9" presStyleCnt="12"/>
      <dgm:spPr/>
    </dgm:pt>
    <dgm:pt modelId="{66E73C87-B265-4BFA-B752-5B1BD4A2AE1D}" type="pres">
      <dgm:prSet presAssocID="{E8700496-4759-4EA6-B129-9ED43A71573E}" presName="dotArrow6" presStyleLbl="alignNode1" presStyleIdx="10" presStyleCnt="12"/>
      <dgm:spPr/>
    </dgm:pt>
    <dgm:pt modelId="{430A2C14-FBE7-4B3C-9608-523C413B8E55}" type="pres">
      <dgm:prSet presAssocID="{E8700496-4759-4EA6-B129-9ED43A71573E}" presName="dotArrow7" presStyleLbl="alignNode1" presStyleIdx="11" presStyleCnt="12"/>
      <dgm:spPr/>
    </dgm:pt>
    <dgm:pt modelId="{D5E7455A-77D3-4AC1-94FB-597DEAB7548C}" type="pres">
      <dgm:prSet presAssocID="{57C47979-F4C8-4F76-B7C2-FCBC666E879D}" presName="parTx1" presStyleLbl="node1" presStyleIdx="0" presStyleCnt="3" custScaleX="165152" custScaleY="170428" custLinFactNeighborX="37267" custLinFactNeighborY="-3108"/>
      <dgm:spPr/>
    </dgm:pt>
    <dgm:pt modelId="{53366A52-4701-4CB9-BFCA-E49C9777F637}" type="pres">
      <dgm:prSet presAssocID="{267DF693-D464-458D-BBA3-4A4D03D725D6}" presName="picture1" presStyleCnt="0"/>
      <dgm:spPr/>
    </dgm:pt>
    <dgm:pt modelId="{4D018C04-CDB9-4320-ADD4-92217B3FCEC6}" type="pres">
      <dgm:prSet presAssocID="{267DF693-D464-458D-BBA3-4A4D03D725D6}" presName="imageRepeatNode" presStyleLbl="fgImgPlace1" presStyleIdx="0" presStyleCnt="3"/>
      <dgm:spPr/>
    </dgm:pt>
    <dgm:pt modelId="{0226E726-7DA1-4484-9B5C-A42296B165D3}" type="pres">
      <dgm:prSet presAssocID="{24D76088-6B5F-4451-85A0-D8C37B39AA41}" presName="parTx2" presStyleLbl="node1" presStyleIdx="1" presStyleCnt="3" custScaleX="140289" custScaleY="190675" custLinFactNeighborX="23436" custLinFactNeighborY="-65228"/>
      <dgm:spPr/>
    </dgm:pt>
    <dgm:pt modelId="{13D4770D-28F9-4846-AD37-5151F0C490D7}" type="pres">
      <dgm:prSet presAssocID="{EC3F9EF7-4410-495C-9C13-AD08215D63B6}" presName="picture2" presStyleCnt="0"/>
      <dgm:spPr/>
    </dgm:pt>
    <dgm:pt modelId="{9C33FD79-BD16-4BE5-B72F-584A2B7FF1D8}" type="pres">
      <dgm:prSet presAssocID="{EC3F9EF7-4410-495C-9C13-AD08215D63B6}" presName="imageRepeatNode" presStyleLbl="fgImgPlace1" presStyleIdx="1" presStyleCnt="3"/>
      <dgm:spPr/>
    </dgm:pt>
    <dgm:pt modelId="{40C94D18-77A2-4D8C-9533-2A5E19023D7D}" type="pres">
      <dgm:prSet presAssocID="{3757C816-A8A6-46E6-B7DD-FDA4DEDECF0B}" presName="parTx3" presStyleLbl="node1" presStyleIdx="2" presStyleCnt="3" custScaleX="140289" custScaleY="140289" custLinFactNeighborX="11846" custLinFactNeighborY="-47035"/>
      <dgm:spPr/>
    </dgm:pt>
    <dgm:pt modelId="{2766178F-B6D7-4E65-B10F-D87519A68DAE}" type="pres">
      <dgm:prSet presAssocID="{777191E7-B67A-4BD8-85EC-40805665E7F5}" presName="picture3" presStyleCnt="0"/>
      <dgm:spPr/>
    </dgm:pt>
    <dgm:pt modelId="{102FD71D-E82E-4C93-A24C-DE1AFD0A9600}" type="pres">
      <dgm:prSet presAssocID="{777191E7-B67A-4BD8-85EC-40805665E7F5}" presName="imageRepeatNode" presStyleLbl="fgImgPlace1" presStyleIdx="2" presStyleCnt="3" custLinFactNeighborX="-40733" custLinFactNeighborY="-263"/>
      <dgm:spPr/>
    </dgm:pt>
  </dgm:ptLst>
  <dgm:cxnLst>
    <dgm:cxn modelId="{6FB05224-7360-4636-8930-10DBCDF72313}" srcId="{E8700496-4759-4EA6-B129-9ED43A71573E}" destId="{57C47979-F4C8-4F76-B7C2-FCBC666E879D}" srcOrd="0" destOrd="0" parTransId="{63C1CA84-B02E-4E58-9FF0-466E9A25C1EE}" sibTransId="{267DF693-D464-458D-BBA3-4A4D03D725D6}"/>
    <dgm:cxn modelId="{4AD5B62D-315A-47DE-8A7B-EDAF130E96C6}" type="presOf" srcId="{24D76088-6B5F-4451-85A0-D8C37B39AA41}" destId="{0226E726-7DA1-4484-9B5C-A42296B165D3}" srcOrd="0" destOrd="0" presId="urn:microsoft.com/office/officeart/2008/layout/AscendingPictureAccentProcess"/>
    <dgm:cxn modelId="{3C753837-71A6-4B09-97E4-4314793813E0}" srcId="{E8700496-4759-4EA6-B129-9ED43A71573E}" destId="{24D76088-6B5F-4451-85A0-D8C37B39AA41}" srcOrd="1" destOrd="0" parTransId="{9516D605-391D-431A-BC3B-E3E777B66054}" sibTransId="{EC3F9EF7-4410-495C-9C13-AD08215D63B6}"/>
    <dgm:cxn modelId="{884E183E-6E12-495B-A7AE-1588E1DC1536}" type="presOf" srcId="{777191E7-B67A-4BD8-85EC-40805665E7F5}" destId="{102FD71D-E82E-4C93-A24C-DE1AFD0A9600}" srcOrd="0" destOrd="0" presId="urn:microsoft.com/office/officeart/2008/layout/AscendingPictureAccentProcess"/>
    <dgm:cxn modelId="{B0ECBF5E-40A5-4401-ABDC-FBF95263B841}" type="presOf" srcId="{EC3F9EF7-4410-495C-9C13-AD08215D63B6}" destId="{9C33FD79-BD16-4BE5-B72F-584A2B7FF1D8}" srcOrd="0" destOrd="0" presId="urn:microsoft.com/office/officeart/2008/layout/AscendingPictureAccentProcess"/>
    <dgm:cxn modelId="{0D519F4F-8E30-46C4-91DE-F98A5DA772CA}" type="presOf" srcId="{E8700496-4759-4EA6-B129-9ED43A71573E}" destId="{E97BAF87-994A-4932-B25A-933D678FAAF4}" srcOrd="0" destOrd="0" presId="urn:microsoft.com/office/officeart/2008/layout/AscendingPictureAccentProcess"/>
    <dgm:cxn modelId="{07326A81-8269-4206-8761-C8D56E2A9EDF}" type="presOf" srcId="{57C47979-F4C8-4F76-B7C2-FCBC666E879D}" destId="{D5E7455A-77D3-4AC1-94FB-597DEAB7548C}" srcOrd="0" destOrd="0" presId="urn:microsoft.com/office/officeart/2008/layout/AscendingPictureAccentProcess"/>
    <dgm:cxn modelId="{7C6FACCE-0984-4A04-B257-76BD346F73B4}" srcId="{E8700496-4759-4EA6-B129-9ED43A71573E}" destId="{3757C816-A8A6-46E6-B7DD-FDA4DEDECF0B}" srcOrd="2" destOrd="0" parTransId="{7E976953-5C2F-414C-B62C-28FEDABDDA1F}" sibTransId="{777191E7-B67A-4BD8-85EC-40805665E7F5}"/>
    <dgm:cxn modelId="{EA97E0E1-D6DF-4A1D-86EC-CAFA6F808518}" type="presOf" srcId="{3757C816-A8A6-46E6-B7DD-FDA4DEDECF0B}" destId="{40C94D18-77A2-4D8C-9533-2A5E19023D7D}" srcOrd="0" destOrd="0" presId="urn:microsoft.com/office/officeart/2008/layout/AscendingPictureAccentProcess"/>
    <dgm:cxn modelId="{6F7465ED-2256-4C7B-BF94-6759215BF5BE}" type="presOf" srcId="{267DF693-D464-458D-BBA3-4A4D03D725D6}" destId="{4D018C04-CDB9-4320-ADD4-92217B3FCEC6}" srcOrd="0" destOrd="0" presId="urn:microsoft.com/office/officeart/2008/layout/AscendingPictureAccentProcess"/>
    <dgm:cxn modelId="{A4E1490D-3BC5-4AD8-8C12-50351ADDE162}" type="presParOf" srcId="{E97BAF87-994A-4932-B25A-933D678FAAF4}" destId="{A2A9427E-B48D-4E69-82BC-C336618B7490}" srcOrd="0" destOrd="0" presId="urn:microsoft.com/office/officeart/2008/layout/AscendingPictureAccentProcess"/>
    <dgm:cxn modelId="{EF316491-4A4B-47E7-9AF4-074571CE5BC4}" type="presParOf" srcId="{E97BAF87-994A-4932-B25A-933D678FAAF4}" destId="{D870CF7F-5D8A-4B5A-9301-BAC078795172}" srcOrd="1" destOrd="0" presId="urn:microsoft.com/office/officeart/2008/layout/AscendingPictureAccentProcess"/>
    <dgm:cxn modelId="{C6C35908-677B-40D9-B78A-20995AC8898C}" type="presParOf" srcId="{E97BAF87-994A-4932-B25A-933D678FAAF4}" destId="{9B9A1347-57A7-449A-8EBE-39445AB4F9F6}" srcOrd="2" destOrd="0" presId="urn:microsoft.com/office/officeart/2008/layout/AscendingPictureAccentProcess"/>
    <dgm:cxn modelId="{3AC248D8-811F-4E45-80FD-E4B974607492}" type="presParOf" srcId="{E97BAF87-994A-4932-B25A-933D678FAAF4}" destId="{6102F75B-505E-46E6-A1E3-7A629E28D510}" srcOrd="3" destOrd="0" presId="urn:microsoft.com/office/officeart/2008/layout/AscendingPictureAccentProcess"/>
    <dgm:cxn modelId="{DD10E9F5-A86C-4642-BA2A-1C0597D5D4CF}" type="presParOf" srcId="{E97BAF87-994A-4932-B25A-933D678FAAF4}" destId="{11033BDD-8B40-4CAC-BB06-50A49E489D78}" srcOrd="4" destOrd="0" presId="urn:microsoft.com/office/officeart/2008/layout/AscendingPictureAccentProcess"/>
    <dgm:cxn modelId="{B544819C-26AF-4077-BB47-28D33A48E238}" type="presParOf" srcId="{E97BAF87-994A-4932-B25A-933D678FAAF4}" destId="{B9B342E7-C812-477D-B156-E48EB6E2DAF0}" srcOrd="5" destOrd="0" presId="urn:microsoft.com/office/officeart/2008/layout/AscendingPictureAccentProcess"/>
    <dgm:cxn modelId="{A4260655-5FB6-4183-9C87-94FF77E538B4}" type="presParOf" srcId="{E97BAF87-994A-4932-B25A-933D678FAAF4}" destId="{512EEEB3-5005-4256-99F8-5EF3342EBA13}" srcOrd="6" destOrd="0" presId="urn:microsoft.com/office/officeart/2008/layout/AscendingPictureAccentProcess"/>
    <dgm:cxn modelId="{D333FC99-6E9E-4656-8855-1D100FE07C8D}" type="presParOf" srcId="{E97BAF87-994A-4932-B25A-933D678FAAF4}" destId="{0A5964E6-513F-433D-89F8-0BD28FC9F985}" srcOrd="7" destOrd="0" presId="urn:microsoft.com/office/officeart/2008/layout/AscendingPictureAccentProcess"/>
    <dgm:cxn modelId="{F3DF0108-2E46-4226-BA92-CF3674B152FC}" type="presParOf" srcId="{E97BAF87-994A-4932-B25A-933D678FAAF4}" destId="{350768B0-5451-47F7-A9BB-112DB54F09BB}" srcOrd="8" destOrd="0" presId="urn:microsoft.com/office/officeart/2008/layout/AscendingPictureAccentProcess"/>
    <dgm:cxn modelId="{BDC8212C-B1C2-4F7D-B968-E8EFECE5259F}" type="presParOf" srcId="{E97BAF87-994A-4932-B25A-933D678FAAF4}" destId="{3016F4C2-A269-451C-BE71-7A1165CAD7FE}" srcOrd="9" destOrd="0" presId="urn:microsoft.com/office/officeart/2008/layout/AscendingPictureAccentProcess"/>
    <dgm:cxn modelId="{1828FF4A-60EE-4C81-92B5-99CF6717A8DE}" type="presParOf" srcId="{E97BAF87-994A-4932-B25A-933D678FAAF4}" destId="{66E73C87-B265-4BFA-B752-5B1BD4A2AE1D}" srcOrd="10" destOrd="0" presId="urn:microsoft.com/office/officeart/2008/layout/AscendingPictureAccentProcess"/>
    <dgm:cxn modelId="{CD083CBC-741C-4A8A-A6EB-755BF1C5C1BD}" type="presParOf" srcId="{E97BAF87-994A-4932-B25A-933D678FAAF4}" destId="{430A2C14-FBE7-4B3C-9608-523C413B8E55}" srcOrd="11" destOrd="0" presId="urn:microsoft.com/office/officeart/2008/layout/AscendingPictureAccentProcess"/>
    <dgm:cxn modelId="{2ED14F5E-5AD3-44D7-AF9D-287ADC30B6D1}" type="presParOf" srcId="{E97BAF87-994A-4932-B25A-933D678FAAF4}" destId="{D5E7455A-77D3-4AC1-94FB-597DEAB7548C}" srcOrd="12" destOrd="0" presId="urn:microsoft.com/office/officeart/2008/layout/AscendingPictureAccentProcess"/>
    <dgm:cxn modelId="{672B4764-213B-4EC9-B900-2A917260B517}" type="presParOf" srcId="{E97BAF87-994A-4932-B25A-933D678FAAF4}" destId="{53366A52-4701-4CB9-BFCA-E49C9777F637}" srcOrd="13" destOrd="0" presId="urn:microsoft.com/office/officeart/2008/layout/AscendingPictureAccentProcess"/>
    <dgm:cxn modelId="{755D7031-7EB5-4E74-BD01-5DCD52C98D76}" type="presParOf" srcId="{53366A52-4701-4CB9-BFCA-E49C9777F637}" destId="{4D018C04-CDB9-4320-ADD4-92217B3FCEC6}" srcOrd="0" destOrd="0" presId="urn:microsoft.com/office/officeart/2008/layout/AscendingPictureAccentProcess"/>
    <dgm:cxn modelId="{25A818AE-AAF2-4F73-9EB7-7C54B02CDA31}" type="presParOf" srcId="{E97BAF87-994A-4932-B25A-933D678FAAF4}" destId="{0226E726-7DA1-4484-9B5C-A42296B165D3}" srcOrd="14" destOrd="0" presId="urn:microsoft.com/office/officeart/2008/layout/AscendingPictureAccentProcess"/>
    <dgm:cxn modelId="{F809BA1C-1512-415F-BFDC-DDF07ABCEEFD}" type="presParOf" srcId="{E97BAF87-994A-4932-B25A-933D678FAAF4}" destId="{13D4770D-28F9-4846-AD37-5151F0C490D7}" srcOrd="15" destOrd="0" presId="urn:microsoft.com/office/officeart/2008/layout/AscendingPictureAccentProcess"/>
    <dgm:cxn modelId="{6663EB6D-23EB-42B3-A060-F046C91A0890}" type="presParOf" srcId="{13D4770D-28F9-4846-AD37-5151F0C490D7}" destId="{9C33FD79-BD16-4BE5-B72F-584A2B7FF1D8}" srcOrd="0" destOrd="0" presId="urn:microsoft.com/office/officeart/2008/layout/AscendingPictureAccentProcess"/>
    <dgm:cxn modelId="{2C6B84E8-CF84-463A-92AF-275D7C8721C2}" type="presParOf" srcId="{E97BAF87-994A-4932-B25A-933D678FAAF4}" destId="{40C94D18-77A2-4D8C-9533-2A5E19023D7D}" srcOrd="16" destOrd="0" presId="urn:microsoft.com/office/officeart/2008/layout/AscendingPictureAccentProcess"/>
    <dgm:cxn modelId="{EBA10BC3-0270-4E1A-A6ED-C69FBD6381D5}" type="presParOf" srcId="{E97BAF87-994A-4932-B25A-933D678FAAF4}" destId="{2766178F-B6D7-4E65-B10F-D87519A68DAE}" srcOrd="17" destOrd="0" presId="urn:microsoft.com/office/officeart/2008/layout/AscendingPictureAccentProcess"/>
    <dgm:cxn modelId="{6BC35F75-7A73-4FF4-B16A-6FB7F013097C}" type="presParOf" srcId="{2766178F-B6D7-4E65-B10F-D87519A68DAE}" destId="{102FD71D-E82E-4C93-A24C-DE1AFD0A9600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700496-4759-4EA6-B129-9ED43A71573E}" type="doc">
      <dgm:prSet loTypeId="urn:microsoft.com/office/officeart/2008/layout/AscendingPictureAccentProces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57C47979-F4C8-4F76-B7C2-FCBC666E879D}">
      <dgm:prSet phldrT="[Texto]" custT="1"/>
      <dgm:spPr/>
      <dgm:t>
        <a:bodyPr/>
        <a:lstStyle/>
        <a:p>
          <a:r>
            <a:rPr lang="pt-BR" sz="1400" dirty="0">
              <a:solidFill>
                <a:schemeClr val="tx2">
                  <a:lumMod val="50000"/>
                </a:schemeClr>
              </a:solidFill>
            </a:rPr>
            <a:t>Cross-</a:t>
          </a:r>
          <a:r>
            <a:rPr lang="pt-BR" sz="1400" dirty="0" err="1">
              <a:solidFill>
                <a:schemeClr val="tx2">
                  <a:lumMod val="50000"/>
                </a:schemeClr>
              </a:solidFill>
            </a:rPr>
            <a:t>validation</a:t>
          </a:r>
          <a:r>
            <a:rPr lang="pt-BR" sz="1400" dirty="0">
              <a:solidFill>
                <a:schemeClr val="tx2">
                  <a:lumMod val="50000"/>
                </a:schemeClr>
              </a:solidFill>
            </a:rPr>
            <a:t> k-</a:t>
          </a:r>
          <a:r>
            <a:rPr lang="pt-BR" sz="1400" dirty="0" err="1">
              <a:solidFill>
                <a:schemeClr val="tx2">
                  <a:lumMod val="50000"/>
                </a:schemeClr>
              </a:solidFill>
            </a:rPr>
            <a:t>fold</a:t>
          </a:r>
          <a:r>
            <a:rPr lang="pt-BR" sz="1400" dirty="0">
              <a:solidFill>
                <a:schemeClr val="tx2">
                  <a:lumMod val="50000"/>
                </a:schemeClr>
              </a:solidFill>
            </a:rPr>
            <a:t> e split temporal</a:t>
          </a:r>
          <a:endParaRPr lang="pt-BR" sz="1400" dirty="0"/>
        </a:p>
      </dgm:t>
    </dgm:pt>
    <dgm:pt modelId="{63C1CA84-B02E-4E58-9FF0-466E9A25C1EE}" type="parTrans" cxnId="{6FB05224-7360-4636-8930-10DBCDF72313}">
      <dgm:prSet/>
      <dgm:spPr/>
      <dgm:t>
        <a:bodyPr/>
        <a:lstStyle/>
        <a:p>
          <a:endParaRPr lang="pt-BR"/>
        </a:p>
      </dgm:t>
    </dgm:pt>
    <dgm:pt modelId="{267DF693-D464-458D-BBA3-4A4D03D725D6}" type="sibTrans" cxnId="{6FB05224-7360-4636-8930-10DBCDF72313}">
      <dgm:prSet/>
      <dgm:spPr/>
      <dgm:t>
        <a:bodyPr/>
        <a:lstStyle/>
        <a:p>
          <a:endParaRPr lang="pt-BR"/>
        </a:p>
      </dgm:t>
    </dgm:pt>
    <dgm:pt modelId="{7BE9BC3B-A018-41DE-99D0-AB4048F16E12}" type="pres">
      <dgm:prSet presAssocID="{E8700496-4759-4EA6-B129-9ED43A71573E}" presName="Name0" presStyleCnt="0">
        <dgm:presLayoutVars>
          <dgm:chMax val="7"/>
          <dgm:chPref val="7"/>
          <dgm:dir/>
        </dgm:presLayoutVars>
      </dgm:prSet>
      <dgm:spPr/>
    </dgm:pt>
    <dgm:pt modelId="{D72118C3-BC57-4375-8E6A-4D848C9BC63B}" type="pres">
      <dgm:prSet presAssocID="{57C47979-F4C8-4F76-B7C2-FCBC666E879D}" presName="parTx1" presStyleLbl="node1" presStyleIdx="0" presStyleCnt="1" custScaleX="106604" custScaleY="127149" custLinFactNeighborX="2818" custLinFactNeighborY="-12177"/>
      <dgm:spPr/>
    </dgm:pt>
    <dgm:pt modelId="{E7B789EF-B4D6-4BE7-9913-A366A54FCFBD}" type="pres">
      <dgm:prSet presAssocID="{267DF693-D464-458D-BBA3-4A4D03D725D6}" presName="picture1" presStyleCnt="0"/>
      <dgm:spPr/>
    </dgm:pt>
    <dgm:pt modelId="{D38AE981-A95B-4FB8-A83D-04FC40B85371}" type="pres">
      <dgm:prSet presAssocID="{267DF693-D464-458D-BBA3-4A4D03D725D6}" presName="imageRepeatNode" presStyleLbl="fgImgPlace1" presStyleIdx="0" presStyleCnt="1" custLinFactNeighborX="-12657" custLinFactNeighborY="20963"/>
      <dgm:spPr/>
    </dgm:pt>
  </dgm:ptLst>
  <dgm:cxnLst>
    <dgm:cxn modelId="{03BB4C1F-B0BA-4EE2-8477-F66DCEFA7150}" type="presOf" srcId="{267DF693-D464-458D-BBA3-4A4D03D725D6}" destId="{D38AE981-A95B-4FB8-A83D-04FC40B85371}" srcOrd="0" destOrd="0" presId="urn:microsoft.com/office/officeart/2008/layout/AscendingPictureAccentProcess"/>
    <dgm:cxn modelId="{6FB05224-7360-4636-8930-10DBCDF72313}" srcId="{E8700496-4759-4EA6-B129-9ED43A71573E}" destId="{57C47979-F4C8-4F76-B7C2-FCBC666E879D}" srcOrd="0" destOrd="0" parTransId="{63C1CA84-B02E-4E58-9FF0-466E9A25C1EE}" sibTransId="{267DF693-D464-458D-BBA3-4A4D03D725D6}"/>
    <dgm:cxn modelId="{0BA52255-CEF3-4C4B-BCC0-DA7AA5C64BE9}" type="presOf" srcId="{E8700496-4759-4EA6-B129-9ED43A71573E}" destId="{7BE9BC3B-A018-41DE-99D0-AB4048F16E12}" srcOrd="0" destOrd="0" presId="urn:microsoft.com/office/officeart/2008/layout/AscendingPictureAccentProcess"/>
    <dgm:cxn modelId="{2459D0FE-2A6A-4D35-A912-B9642383E2C1}" type="presOf" srcId="{57C47979-F4C8-4F76-B7C2-FCBC666E879D}" destId="{D72118C3-BC57-4375-8E6A-4D848C9BC63B}" srcOrd="0" destOrd="0" presId="urn:microsoft.com/office/officeart/2008/layout/AscendingPictureAccentProcess"/>
    <dgm:cxn modelId="{660B30EC-0E15-403F-8352-6C6EFD497006}" type="presParOf" srcId="{7BE9BC3B-A018-41DE-99D0-AB4048F16E12}" destId="{D72118C3-BC57-4375-8E6A-4D848C9BC63B}" srcOrd="0" destOrd="0" presId="urn:microsoft.com/office/officeart/2008/layout/AscendingPictureAccentProcess"/>
    <dgm:cxn modelId="{488464B6-134C-41B4-94B1-808DB01EDB1E}" type="presParOf" srcId="{7BE9BC3B-A018-41DE-99D0-AB4048F16E12}" destId="{E7B789EF-B4D6-4BE7-9913-A366A54FCFBD}" srcOrd="1" destOrd="0" presId="urn:microsoft.com/office/officeart/2008/layout/AscendingPictureAccentProcess"/>
    <dgm:cxn modelId="{FE7DEBC1-5782-4B8F-B55A-FE54C4CA589E}" type="presParOf" srcId="{E7B789EF-B4D6-4BE7-9913-A366A54FCFBD}" destId="{D38AE981-A95B-4FB8-A83D-04FC40B85371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27DC10-E110-444E-9359-CA6B0B599A82}">
      <dsp:nvSpPr>
        <dsp:cNvPr id="0" name=""/>
        <dsp:cNvSpPr/>
      </dsp:nvSpPr>
      <dsp:spPr>
        <a:xfrm rot="10800000">
          <a:off x="1199875" y="1686"/>
          <a:ext cx="3805000" cy="965890"/>
        </a:xfrm>
        <a:prstGeom prst="homePlate">
          <a:avLst/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931" tIns="53340" rIns="99568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Geração de emprego local (186 mil empregos em 2023)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Distribuição equitativa das receitas turísticas</a:t>
          </a:r>
          <a:endParaRPr lang="pt-BR" sz="1400" kern="1200" dirty="0"/>
        </a:p>
      </dsp:txBody>
      <dsp:txXfrm rot="10800000">
        <a:off x="1441347" y="1686"/>
        <a:ext cx="3563528" cy="965890"/>
      </dsp:txXfrm>
    </dsp:sp>
    <dsp:sp modelId="{31FA09F6-69B8-46F3-A3C3-A09CF377EC9A}">
      <dsp:nvSpPr>
        <dsp:cNvPr id="0" name=""/>
        <dsp:cNvSpPr/>
      </dsp:nvSpPr>
      <dsp:spPr>
        <a:xfrm>
          <a:off x="679810" y="16638"/>
          <a:ext cx="965890" cy="965890"/>
        </a:xfrm>
        <a:prstGeom prst="ellipse">
          <a:avLst/>
        </a:prstGeom>
        <a:solidFill>
          <a:schemeClr val="tx1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02D583-8A5A-4146-BA76-115A2C174893}">
      <dsp:nvSpPr>
        <dsp:cNvPr id="0" name=""/>
        <dsp:cNvSpPr/>
      </dsp:nvSpPr>
      <dsp:spPr>
        <a:xfrm rot="10800000">
          <a:off x="1199875" y="1255901"/>
          <a:ext cx="3805000" cy="965890"/>
        </a:xfrm>
        <a:prstGeom prst="homePlate">
          <a:avLst/>
        </a:prstGeom>
        <a:solidFill>
          <a:schemeClr val="tx1">
            <a:lumMod val="9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931" tIns="53340" rIns="99568" bIns="5334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Redução da pressão turística em Luanda</a:t>
          </a: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Promoção do desenvolvimento regional equilibrado</a:t>
          </a:r>
          <a:endParaRPr lang="pt-BR" sz="1400" kern="1200" dirty="0"/>
        </a:p>
      </dsp:txBody>
      <dsp:txXfrm rot="10800000">
        <a:off x="1441347" y="1255901"/>
        <a:ext cx="3563528" cy="965890"/>
      </dsp:txXfrm>
    </dsp:sp>
    <dsp:sp modelId="{A0C4D7DA-0BA8-4E22-B4AB-6E26565D2D2E}">
      <dsp:nvSpPr>
        <dsp:cNvPr id="0" name=""/>
        <dsp:cNvSpPr/>
      </dsp:nvSpPr>
      <dsp:spPr>
        <a:xfrm>
          <a:off x="716929" y="1255901"/>
          <a:ext cx="965890" cy="965890"/>
        </a:xfrm>
        <a:prstGeom prst="ellips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819401-CE73-4519-8344-C6E7477D9F7D}">
      <dsp:nvSpPr>
        <dsp:cNvPr id="0" name=""/>
        <dsp:cNvSpPr/>
      </dsp:nvSpPr>
      <dsp:spPr>
        <a:xfrm rot="10800000">
          <a:off x="1199875" y="2510117"/>
          <a:ext cx="3805000" cy="965890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931" tIns="53340" rIns="99568" bIns="53340" numCol="1" spcCol="1270" anchor="ctr" anchorCtr="0">
          <a:noAutofit/>
        </a:bodyPr>
        <a:lstStyle/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Incentivo ao turismo sustentável</a:t>
          </a:r>
        </a:p>
        <a:p>
          <a:pPr marL="0" lvl="0" indent="0" algn="just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kern="1200" dirty="0">
              <a:solidFill>
                <a:schemeClr val="tx2">
                  <a:lumMod val="50000"/>
                </a:schemeClr>
              </a:solidFill>
            </a:rPr>
            <a:t>Preservação ambiental e cultural</a:t>
          </a:r>
          <a:endParaRPr lang="pt-BR" sz="1400" kern="1200" dirty="0"/>
        </a:p>
      </dsp:txBody>
      <dsp:txXfrm rot="10800000">
        <a:off x="1441347" y="2510117"/>
        <a:ext cx="3563528" cy="965890"/>
      </dsp:txXfrm>
    </dsp:sp>
    <dsp:sp modelId="{E9889CF4-D036-4FF4-A858-A1578B49D2DF}">
      <dsp:nvSpPr>
        <dsp:cNvPr id="0" name=""/>
        <dsp:cNvSpPr/>
      </dsp:nvSpPr>
      <dsp:spPr>
        <a:xfrm>
          <a:off x="716929" y="2510117"/>
          <a:ext cx="965890" cy="965890"/>
        </a:xfrm>
        <a:prstGeom prst="ellipse">
          <a:avLst/>
        </a:prstGeom>
        <a:solidFill>
          <a:schemeClr val="tx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AE217-62DE-4282-891D-33A858317F53}">
      <dsp:nvSpPr>
        <dsp:cNvPr id="0" name=""/>
        <dsp:cNvSpPr/>
      </dsp:nvSpPr>
      <dsp:spPr>
        <a:xfrm>
          <a:off x="2974970" y="1146"/>
          <a:ext cx="1408440" cy="915486"/>
        </a:xfrm>
        <a:prstGeom prst="round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INFORTUR (Instituto de Fomento do Turismo)</a:t>
          </a:r>
          <a:endParaRPr lang="pt-BR" sz="1300" kern="1200" dirty="0"/>
        </a:p>
      </dsp:txBody>
      <dsp:txXfrm>
        <a:off x="3019660" y="45836"/>
        <a:ext cx="1319060" cy="826106"/>
      </dsp:txXfrm>
    </dsp:sp>
    <dsp:sp modelId="{EB100840-2349-4CF2-B1D8-52385CE7CE89}">
      <dsp:nvSpPr>
        <dsp:cNvPr id="0" name=""/>
        <dsp:cNvSpPr/>
      </dsp:nvSpPr>
      <dsp:spPr>
        <a:xfrm>
          <a:off x="1850253" y="458889"/>
          <a:ext cx="3657874" cy="3657874"/>
        </a:xfrm>
        <a:custGeom>
          <a:avLst/>
          <a:gdLst/>
          <a:ahLst/>
          <a:cxnLst/>
          <a:rect l="0" t="0" r="0" b="0"/>
          <a:pathLst>
            <a:path>
              <a:moveTo>
                <a:pt x="2542831" y="145082"/>
              </a:moveTo>
              <a:arcTo wR="1828937" hR="1828937" stAng="17578513" swAng="1961337"/>
            </a:path>
          </a:pathLst>
        </a:custGeom>
        <a:noFill/>
        <a:ln w="9525" cap="flat" cmpd="sng" algn="ctr">
          <a:solidFill>
            <a:schemeClr val="accent2">
              <a:shade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B2EBEE-0373-40D1-ADF1-9E93E55952CB}">
      <dsp:nvSpPr>
        <dsp:cNvPr id="0" name=""/>
        <dsp:cNvSpPr/>
      </dsp:nvSpPr>
      <dsp:spPr>
        <a:xfrm>
          <a:off x="4714393" y="1264911"/>
          <a:ext cx="1408440" cy="915486"/>
        </a:xfrm>
        <a:prstGeom prst="roundRect">
          <a:avLst/>
        </a:prstGeom>
        <a:solidFill>
          <a:schemeClr val="accent2">
            <a:shade val="80000"/>
            <a:hueOff val="19064"/>
            <a:satOff val="-2902"/>
            <a:lumOff val="68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Instituto Nacional de Estatística (INE)</a:t>
          </a:r>
          <a:endParaRPr lang="pt-BR" sz="1300" kern="1200" dirty="0"/>
        </a:p>
      </dsp:txBody>
      <dsp:txXfrm>
        <a:off x="4759083" y="1309601"/>
        <a:ext cx="1319060" cy="826106"/>
      </dsp:txXfrm>
    </dsp:sp>
    <dsp:sp modelId="{B87261B4-F76E-464C-9EE0-1A421776018D}">
      <dsp:nvSpPr>
        <dsp:cNvPr id="0" name=""/>
        <dsp:cNvSpPr/>
      </dsp:nvSpPr>
      <dsp:spPr>
        <a:xfrm>
          <a:off x="1850253" y="458889"/>
          <a:ext cx="3657874" cy="3657874"/>
        </a:xfrm>
        <a:custGeom>
          <a:avLst/>
          <a:gdLst/>
          <a:ahLst/>
          <a:cxnLst/>
          <a:rect l="0" t="0" r="0" b="0"/>
          <a:pathLst>
            <a:path>
              <a:moveTo>
                <a:pt x="3655366" y="1733197"/>
              </a:moveTo>
              <a:arcTo wR="1828937" hR="1828937" stAng="21419962" swAng="2196148"/>
            </a:path>
          </a:pathLst>
        </a:custGeom>
        <a:noFill/>
        <a:ln w="9525" cap="flat" cmpd="sng" algn="ctr">
          <a:solidFill>
            <a:schemeClr val="accent2">
              <a:shade val="90000"/>
              <a:hueOff val="19076"/>
              <a:satOff val="-2844"/>
              <a:lumOff val="620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9A245F-3913-49EB-B2A1-0793B5381F89}">
      <dsp:nvSpPr>
        <dsp:cNvPr id="0" name=""/>
        <dsp:cNvSpPr/>
      </dsp:nvSpPr>
      <dsp:spPr>
        <a:xfrm>
          <a:off x="4049993" y="3309725"/>
          <a:ext cx="1408440" cy="915486"/>
        </a:xfrm>
        <a:prstGeom prst="roundRect">
          <a:avLst/>
        </a:prstGeom>
        <a:solidFill>
          <a:schemeClr val="accent2">
            <a:shade val="80000"/>
            <a:hueOff val="38128"/>
            <a:satOff val="-5803"/>
            <a:lumOff val="136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Dados de plataformas como TripAdvisor</a:t>
          </a:r>
          <a:endParaRPr lang="pt-BR" sz="1300" kern="1200" dirty="0"/>
        </a:p>
      </dsp:txBody>
      <dsp:txXfrm>
        <a:off x="4094683" y="3354415"/>
        <a:ext cx="1319060" cy="826106"/>
      </dsp:txXfrm>
    </dsp:sp>
    <dsp:sp modelId="{6208EF7F-C67B-4B14-9803-B619F015B8C1}">
      <dsp:nvSpPr>
        <dsp:cNvPr id="0" name=""/>
        <dsp:cNvSpPr/>
      </dsp:nvSpPr>
      <dsp:spPr>
        <a:xfrm>
          <a:off x="1850253" y="458889"/>
          <a:ext cx="3657874" cy="3657874"/>
        </a:xfrm>
        <a:custGeom>
          <a:avLst/>
          <a:gdLst/>
          <a:ahLst/>
          <a:cxnLst/>
          <a:rect l="0" t="0" r="0" b="0"/>
          <a:pathLst>
            <a:path>
              <a:moveTo>
                <a:pt x="2192474" y="3621380"/>
              </a:moveTo>
              <a:arcTo wR="1828937" hR="1828937" stAng="4712099" swAng="1375802"/>
            </a:path>
          </a:pathLst>
        </a:custGeom>
        <a:noFill/>
        <a:ln w="9525" cap="flat" cmpd="sng" algn="ctr">
          <a:solidFill>
            <a:schemeClr val="accent2">
              <a:shade val="90000"/>
              <a:hueOff val="38152"/>
              <a:satOff val="-5688"/>
              <a:lumOff val="1240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2C3714-A593-4B65-81EA-F2FA378938FF}">
      <dsp:nvSpPr>
        <dsp:cNvPr id="0" name=""/>
        <dsp:cNvSpPr/>
      </dsp:nvSpPr>
      <dsp:spPr>
        <a:xfrm>
          <a:off x="1899948" y="3309725"/>
          <a:ext cx="1408440" cy="915486"/>
        </a:xfrm>
        <a:prstGeom prst="roundRect">
          <a:avLst/>
        </a:prstGeom>
        <a:solidFill>
          <a:schemeClr val="accent2">
            <a:shade val="80000"/>
            <a:hueOff val="57191"/>
            <a:satOff val="-8705"/>
            <a:lumOff val="204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Anuário Estatístico do Turismo 2022-2023</a:t>
          </a:r>
          <a:endParaRPr lang="pt-BR" sz="1300" kern="1200" dirty="0"/>
        </a:p>
      </dsp:txBody>
      <dsp:txXfrm>
        <a:off x="1944638" y="3354415"/>
        <a:ext cx="1319060" cy="826106"/>
      </dsp:txXfrm>
    </dsp:sp>
    <dsp:sp modelId="{7B51EFFE-7013-42B6-A8A3-812F025C276A}">
      <dsp:nvSpPr>
        <dsp:cNvPr id="0" name=""/>
        <dsp:cNvSpPr/>
      </dsp:nvSpPr>
      <dsp:spPr>
        <a:xfrm>
          <a:off x="1850253" y="458889"/>
          <a:ext cx="3657874" cy="3657874"/>
        </a:xfrm>
        <a:custGeom>
          <a:avLst/>
          <a:gdLst/>
          <a:ahLst/>
          <a:cxnLst/>
          <a:rect l="0" t="0" r="0" b="0"/>
          <a:pathLst>
            <a:path>
              <a:moveTo>
                <a:pt x="305608" y="2841104"/>
              </a:moveTo>
              <a:arcTo wR="1828937" hR="1828937" stAng="8783890" swAng="2196148"/>
            </a:path>
          </a:pathLst>
        </a:custGeom>
        <a:noFill/>
        <a:ln w="9525" cap="flat" cmpd="sng" algn="ctr">
          <a:solidFill>
            <a:schemeClr val="accent2">
              <a:shade val="90000"/>
              <a:hueOff val="57228"/>
              <a:satOff val="-8532"/>
              <a:lumOff val="1861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C8B9A1-5985-4C6E-9DEE-7226F4EEE73B}">
      <dsp:nvSpPr>
        <dsp:cNvPr id="0" name=""/>
        <dsp:cNvSpPr/>
      </dsp:nvSpPr>
      <dsp:spPr>
        <a:xfrm>
          <a:off x="1235548" y="1264911"/>
          <a:ext cx="1408440" cy="915486"/>
        </a:xfrm>
        <a:prstGeom prst="roundRect">
          <a:avLst/>
        </a:prstGeom>
        <a:solidFill>
          <a:schemeClr val="accent2">
            <a:shade val="80000"/>
            <a:hueOff val="76255"/>
            <a:satOff val="-11606"/>
            <a:lumOff val="272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300" kern="1200"/>
            <a:t>Ministério da Cultura e Turismo</a:t>
          </a:r>
          <a:endParaRPr lang="pt-BR" sz="1300" kern="1200" dirty="0"/>
        </a:p>
      </dsp:txBody>
      <dsp:txXfrm>
        <a:off x="1280238" y="1309601"/>
        <a:ext cx="1319060" cy="826106"/>
      </dsp:txXfrm>
    </dsp:sp>
    <dsp:sp modelId="{EA0AC71D-1D27-4549-8E33-F4ECF5A410F0}">
      <dsp:nvSpPr>
        <dsp:cNvPr id="0" name=""/>
        <dsp:cNvSpPr/>
      </dsp:nvSpPr>
      <dsp:spPr>
        <a:xfrm>
          <a:off x="1850253" y="458889"/>
          <a:ext cx="3657874" cy="3657874"/>
        </a:xfrm>
        <a:custGeom>
          <a:avLst/>
          <a:gdLst/>
          <a:ahLst/>
          <a:cxnLst/>
          <a:rect l="0" t="0" r="0" b="0"/>
          <a:pathLst>
            <a:path>
              <a:moveTo>
                <a:pt x="318700" y="797338"/>
              </a:moveTo>
              <a:arcTo wR="1828937" hR="1828937" stAng="12860151" swAng="1961337"/>
            </a:path>
          </a:pathLst>
        </a:custGeom>
        <a:noFill/>
        <a:ln w="9525" cap="flat" cmpd="sng" algn="ctr">
          <a:solidFill>
            <a:schemeClr val="accent2">
              <a:shade val="90000"/>
              <a:hueOff val="76304"/>
              <a:satOff val="-11376"/>
              <a:lumOff val="2481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A9427E-B48D-4E69-82BC-C336618B7490}">
      <dsp:nvSpPr>
        <dsp:cNvPr id="0" name=""/>
        <dsp:cNvSpPr/>
      </dsp:nvSpPr>
      <dsp:spPr>
        <a:xfrm>
          <a:off x="1481384" y="2675569"/>
          <a:ext cx="102519" cy="10251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70CF7F-5D8A-4B5A-9301-BAC078795172}">
      <dsp:nvSpPr>
        <dsp:cNvPr id="0" name=""/>
        <dsp:cNvSpPr/>
      </dsp:nvSpPr>
      <dsp:spPr>
        <a:xfrm>
          <a:off x="1288134" y="2768598"/>
          <a:ext cx="102519" cy="102519"/>
        </a:xfrm>
        <a:prstGeom prst="ellipse">
          <a:avLst/>
        </a:prstGeom>
        <a:solidFill>
          <a:schemeClr val="accent5">
            <a:hueOff val="-614413"/>
            <a:satOff val="-1584"/>
            <a:lumOff val="-1070"/>
            <a:alphaOff val="0"/>
          </a:schemeClr>
        </a:solidFill>
        <a:ln w="25400" cap="flat" cmpd="sng" algn="ctr">
          <a:solidFill>
            <a:schemeClr val="accent5">
              <a:hueOff val="-614413"/>
              <a:satOff val="-1584"/>
              <a:lumOff val="-10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9A1347-57A7-449A-8EBE-39445AB4F9F6}">
      <dsp:nvSpPr>
        <dsp:cNvPr id="0" name=""/>
        <dsp:cNvSpPr/>
      </dsp:nvSpPr>
      <dsp:spPr>
        <a:xfrm>
          <a:off x="1085658" y="2842079"/>
          <a:ext cx="102519" cy="102519"/>
        </a:xfrm>
        <a:prstGeom prst="ellipse">
          <a:avLst/>
        </a:prstGeom>
        <a:solidFill>
          <a:schemeClr val="accent5">
            <a:hueOff val="-1228826"/>
            <a:satOff val="-3167"/>
            <a:lumOff val="-2139"/>
            <a:alphaOff val="0"/>
          </a:schemeClr>
        </a:solidFill>
        <a:ln w="25400" cap="flat" cmpd="sng" algn="ctr">
          <a:solidFill>
            <a:schemeClr val="accent5">
              <a:hueOff val="-1228826"/>
              <a:satOff val="-3167"/>
              <a:lumOff val="-21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02F75B-505E-46E6-A1E3-7A629E28D510}">
      <dsp:nvSpPr>
        <dsp:cNvPr id="0" name=""/>
        <dsp:cNvSpPr/>
      </dsp:nvSpPr>
      <dsp:spPr>
        <a:xfrm>
          <a:off x="2409187" y="1598682"/>
          <a:ext cx="102519" cy="102519"/>
        </a:xfrm>
        <a:prstGeom prst="ellipse">
          <a:avLst/>
        </a:prstGeom>
        <a:solidFill>
          <a:schemeClr val="accent5">
            <a:hueOff val="-1843239"/>
            <a:satOff val="-4751"/>
            <a:lumOff val="-3209"/>
            <a:alphaOff val="0"/>
          </a:schemeClr>
        </a:solidFill>
        <a:ln w="25400" cap="flat" cmpd="sng" algn="ctr">
          <a:solidFill>
            <a:schemeClr val="accent5">
              <a:hueOff val="-1843239"/>
              <a:satOff val="-4751"/>
              <a:lumOff val="-32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33BDD-8B40-4CAC-BB06-50A49E489D78}">
      <dsp:nvSpPr>
        <dsp:cNvPr id="0" name=""/>
        <dsp:cNvSpPr/>
      </dsp:nvSpPr>
      <dsp:spPr>
        <a:xfrm>
          <a:off x="2331272" y="1787997"/>
          <a:ext cx="102519" cy="102519"/>
        </a:xfrm>
        <a:prstGeom prst="ellipse">
          <a:avLst/>
        </a:prstGeom>
        <a:solidFill>
          <a:schemeClr val="accent5">
            <a:hueOff val="-2457652"/>
            <a:satOff val="-6334"/>
            <a:lumOff val="-4278"/>
            <a:alphaOff val="0"/>
          </a:schemeClr>
        </a:solidFill>
        <a:ln w="25400" cap="flat" cmpd="sng" algn="ctr">
          <a:solidFill>
            <a:schemeClr val="accent5">
              <a:hueOff val="-2457652"/>
              <a:satOff val="-6334"/>
              <a:lumOff val="-42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342E7-C812-477D-B156-E48EB6E2DAF0}">
      <dsp:nvSpPr>
        <dsp:cNvPr id="0" name=""/>
        <dsp:cNvSpPr/>
      </dsp:nvSpPr>
      <dsp:spPr>
        <a:xfrm>
          <a:off x="2275911" y="173571"/>
          <a:ext cx="102519" cy="102519"/>
        </a:xfrm>
        <a:prstGeom prst="ellipse">
          <a:avLst/>
        </a:prstGeom>
        <a:solidFill>
          <a:schemeClr val="accent5">
            <a:hueOff val="-3072065"/>
            <a:satOff val="-7918"/>
            <a:lumOff val="-5348"/>
            <a:alphaOff val="0"/>
          </a:schemeClr>
        </a:solidFill>
        <a:ln w="25400" cap="flat" cmpd="sng" algn="ctr">
          <a:solidFill>
            <a:schemeClr val="accent5">
              <a:hueOff val="-3072065"/>
              <a:satOff val="-7918"/>
              <a:lumOff val="-53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2EEEB3-5005-4256-99F8-5EF3342EBA13}">
      <dsp:nvSpPr>
        <dsp:cNvPr id="0" name=""/>
        <dsp:cNvSpPr/>
      </dsp:nvSpPr>
      <dsp:spPr>
        <a:xfrm>
          <a:off x="2418414" y="83077"/>
          <a:ext cx="102519" cy="102519"/>
        </a:xfrm>
        <a:prstGeom prst="ellipse">
          <a:avLst/>
        </a:prstGeom>
        <a:solidFill>
          <a:schemeClr val="accent5">
            <a:hueOff val="-3686478"/>
            <a:satOff val="-9501"/>
            <a:lumOff val="-6417"/>
            <a:alphaOff val="0"/>
          </a:schemeClr>
        </a:solidFill>
        <a:ln w="25400" cap="flat" cmpd="sng" algn="ctr">
          <a:solidFill>
            <a:schemeClr val="accent5">
              <a:hueOff val="-3686478"/>
              <a:satOff val="-9501"/>
              <a:lumOff val="-64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5964E6-513F-433D-89F8-0BD28FC9F985}">
      <dsp:nvSpPr>
        <dsp:cNvPr id="0" name=""/>
        <dsp:cNvSpPr/>
      </dsp:nvSpPr>
      <dsp:spPr>
        <a:xfrm>
          <a:off x="2560916" y="-7417"/>
          <a:ext cx="102519" cy="102519"/>
        </a:xfrm>
        <a:prstGeom prst="ellipse">
          <a:avLst/>
        </a:prstGeom>
        <a:solidFill>
          <a:schemeClr val="accent5">
            <a:hueOff val="-4300891"/>
            <a:satOff val="-11085"/>
            <a:lumOff val="-7487"/>
            <a:alphaOff val="0"/>
          </a:schemeClr>
        </a:solidFill>
        <a:ln w="25400" cap="flat" cmpd="sng" algn="ctr">
          <a:solidFill>
            <a:schemeClr val="accent5">
              <a:hueOff val="-4300891"/>
              <a:satOff val="-11085"/>
              <a:lumOff val="-748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0768B0-5451-47F7-A9BB-112DB54F09BB}">
      <dsp:nvSpPr>
        <dsp:cNvPr id="0" name=""/>
        <dsp:cNvSpPr/>
      </dsp:nvSpPr>
      <dsp:spPr>
        <a:xfrm>
          <a:off x="2703418" y="83077"/>
          <a:ext cx="102519" cy="102519"/>
        </a:xfrm>
        <a:prstGeom prst="ellipse">
          <a:avLst/>
        </a:prstGeom>
        <a:solidFill>
          <a:schemeClr val="accent5">
            <a:hueOff val="-4915304"/>
            <a:satOff val="-12668"/>
            <a:lumOff val="-8556"/>
            <a:alphaOff val="0"/>
          </a:schemeClr>
        </a:solidFill>
        <a:ln w="25400" cap="flat" cmpd="sng" algn="ctr">
          <a:solidFill>
            <a:schemeClr val="accent5">
              <a:hueOff val="-4915304"/>
              <a:satOff val="-12668"/>
              <a:lumOff val="-85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16F4C2-A269-451C-BE71-7A1165CAD7FE}">
      <dsp:nvSpPr>
        <dsp:cNvPr id="0" name=""/>
        <dsp:cNvSpPr/>
      </dsp:nvSpPr>
      <dsp:spPr>
        <a:xfrm>
          <a:off x="2845921" y="173571"/>
          <a:ext cx="102519" cy="102519"/>
        </a:xfrm>
        <a:prstGeom prst="ellipse">
          <a:avLst/>
        </a:prstGeom>
        <a:solidFill>
          <a:schemeClr val="accent5">
            <a:hueOff val="-5529717"/>
            <a:satOff val="-14252"/>
            <a:lumOff val="-9626"/>
            <a:alphaOff val="0"/>
          </a:schemeClr>
        </a:solidFill>
        <a:ln w="25400" cap="flat" cmpd="sng" algn="ctr">
          <a:solidFill>
            <a:schemeClr val="accent5">
              <a:hueOff val="-5529717"/>
              <a:satOff val="-14252"/>
              <a:lumOff val="-96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E73C87-B265-4BFA-B752-5B1BD4A2AE1D}">
      <dsp:nvSpPr>
        <dsp:cNvPr id="0" name=""/>
        <dsp:cNvSpPr/>
      </dsp:nvSpPr>
      <dsp:spPr>
        <a:xfrm>
          <a:off x="2560916" y="183345"/>
          <a:ext cx="102519" cy="102519"/>
        </a:xfrm>
        <a:prstGeom prst="ellipse">
          <a:avLst/>
        </a:prstGeom>
        <a:solidFill>
          <a:schemeClr val="accent5">
            <a:hueOff val="-6144130"/>
            <a:satOff val="-15835"/>
            <a:lumOff val="-10695"/>
            <a:alphaOff val="0"/>
          </a:schemeClr>
        </a:solidFill>
        <a:ln w="25400" cap="flat" cmpd="sng" algn="ctr">
          <a:solidFill>
            <a:schemeClr val="accent5">
              <a:hueOff val="-6144130"/>
              <a:satOff val="-15835"/>
              <a:lumOff val="-1069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0A2C14-FBE7-4B3C-9608-523C413B8E55}">
      <dsp:nvSpPr>
        <dsp:cNvPr id="0" name=""/>
        <dsp:cNvSpPr/>
      </dsp:nvSpPr>
      <dsp:spPr>
        <a:xfrm>
          <a:off x="2560916" y="374470"/>
          <a:ext cx="102519" cy="102519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254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E7455A-77D3-4AC1-94FB-597DEAB7548C}">
      <dsp:nvSpPr>
        <dsp:cNvPr id="0" name=""/>
        <dsp:cNvSpPr/>
      </dsp:nvSpPr>
      <dsp:spPr>
        <a:xfrm>
          <a:off x="689609" y="2832992"/>
          <a:ext cx="3652086" cy="101050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806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b="0" i="1" kern="1200" dirty="0"/>
            <a:t>Agrupamento - </a:t>
          </a:r>
          <a:r>
            <a:rPr lang="pt-BR" sz="1400" b="0" kern="1200" dirty="0"/>
            <a:t>A qualidade dos segmentos de perfis será avaliada usando o </a:t>
          </a:r>
          <a:r>
            <a:rPr lang="pt-BR" sz="1400" b="0" kern="1200" dirty="0" err="1"/>
            <a:t>Silhouette</a:t>
          </a:r>
          <a:r>
            <a:rPr lang="pt-BR" sz="1400" b="0" kern="1200" dirty="0"/>
            <a:t> Score.</a:t>
          </a:r>
          <a:endParaRPr lang="pt-BR" sz="1400" kern="1200" dirty="0"/>
        </a:p>
      </dsp:txBody>
      <dsp:txXfrm>
        <a:off x="738938" y="2882321"/>
        <a:ext cx="3553428" cy="911845"/>
      </dsp:txXfrm>
    </dsp:sp>
    <dsp:sp modelId="{4D018C04-CDB9-4320-ADD4-92217B3FCEC6}">
      <dsp:nvSpPr>
        <dsp:cNvPr id="0" name=""/>
        <dsp:cNvSpPr/>
      </dsp:nvSpPr>
      <dsp:spPr>
        <a:xfrm>
          <a:off x="-27192" y="2478873"/>
          <a:ext cx="1025196" cy="1025124"/>
        </a:xfrm>
        <a:prstGeom prst="ellipse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26E726-7DA1-4484-9B5C-A42296B165D3}">
      <dsp:nvSpPr>
        <dsp:cNvPr id="0" name=""/>
        <dsp:cNvSpPr/>
      </dsp:nvSpPr>
      <dsp:spPr>
        <a:xfrm>
          <a:off x="2081122" y="1634716"/>
          <a:ext cx="3102279" cy="113055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806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kern="1200" dirty="0"/>
            <a:t>A capacidade de classificar corretamente as avaliações será medida por Precisão, Recall e F1-Score.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400" kern="1200" dirty="0"/>
        </a:p>
      </dsp:txBody>
      <dsp:txXfrm>
        <a:off x="2136311" y="1689905"/>
        <a:ext cx="2991901" cy="1020174"/>
      </dsp:txXfrm>
    </dsp:sp>
    <dsp:sp modelId="{9C33FD79-BD16-4BE5-B72F-584A2B7FF1D8}">
      <dsp:nvSpPr>
        <dsp:cNvPr id="0" name=""/>
        <dsp:cNvSpPr/>
      </dsp:nvSpPr>
      <dsp:spPr>
        <a:xfrm>
          <a:off x="1395268" y="1708944"/>
          <a:ext cx="1025196" cy="1025124"/>
        </a:xfrm>
        <a:prstGeom prst="ellipse">
          <a:avLst/>
        </a:prstGeom>
        <a:solidFill>
          <a:schemeClr val="accent5">
            <a:tint val="50000"/>
            <a:hueOff val="-3364820"/>
            <a:satOff val="-11474"/>
            <a:lumOff val="-191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C94D18-77A2-4D8C-9533-2A5E19023D7D}">
      <dsp:nvSpPr>
        <dsp:cNvPr id="0" name=""/>
        <dsp:cNvSpPr/>
      </dsp:nvSpPr>
      <dsp:spPr>
        <a:xfrm>
          <a:off x="2215920" y="724217"/>
          <a:ext cx="3102279" cy="831803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806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400" b="0" kern="1200" dirty="0"/>
            <a:t>Filtragem Colaborativa/Híbrida</a:t>
          </a:r>
          <a:endParaRPr lang="pt-BR" sz="1400" kern="1200" dirty="0"/>
        </a:p>
      </dsp:txBody>
      <dsp:txXfrm>
        <a:off x="2256525" y="764822"/>
        <a:ext cx="3021069" cy="750593"/>
      </dsp:txXfrm>
    </dsp:sp>
    <dsp:sp modelId="{102FD71D-E82E-4C93-A24C-DE1AFD0A9600}">
      <dsp:nvSpPr>
        <dsp:cNvPr id="0" name=""/>
        <dsp:cNvSpPr/>
      </dsp:nvSpPr>
      <dsp:spPr>
        <a:xfrm>
          <a:off x="1630724" y="538505"/>
          <a:ext cx="1025196" cy="1025124"/>
        </a:xfrm>
        <a:prstGeom prst="ellipse">
          <a:avLst/>
        </a:prstGeom>
        <a:solidFill>
          <a:schemeClr val="accent5">
            <a:tint val="50000"/>
            <a:hueOff val="-6729641"/>
            <a:satOff val="-22947"/>
            <a:lumOff val="-382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2118C3-BC57-4375-8E6A-4D848C9BC63B}">
      <dsp:nvSpPr>
        <dsp:cNvPr id="0" name=""/>
        <dsp:cNvSpPr/>
      </dsp:nvSpPr>
      <dsp:spPr>
        <a:xfrm>
          <a:off x="634290" y="864890"/>
          <a:ext cx="2161654" cy="6914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9205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>
              <a:solidFill>
                <a:schemeClr val="tx2">
                  <a:lumMod val="50000"/>
                </a:schemeClr>
              </a:solidFill>
            </a:rPr>
            <a:t>Cross-</a:t>
          </a:r>
          <a:r>
            <a:rPr lang="pt-BR" sz="1400" kern="1200" dirty="0" err="1">
              <a:solidFill>
                <a:schemeClr val="tx2">
                  <a:lumMod val="50000"/>
                </a:schemeClr>
              </a:solidFill>
            </a:rPr>
            <a:t>validation</a:t>
          </a:r>
          <a:r>
            <a:rPr lang="pt-BR" sz="1400" kern="1200" dirty="0">
              <a:solidFill>
                <a:schemeClr val="tx2">
                  <a:lumMod val="50000"/>
                </a:schemeClr>
              </a:solidFill>
            </a:rPr>
            <a:t> k-</a:t>
          </a:r>
          <a:r>
            <a:rPr lang="pt-BR" sz="1400" kern="1200" dirty="0" err="1">
              <a:solidFill>
                <a:schemeClr val="tx2">
                  <a:lumMod val="50000"/>
                </a:schemeClr>
              </a:solidFill>
            </a:rPr>
            <a:t>fold</a:t>
          </a:r>
          <a:r>
            <a:rPr lang="pt-BR" sz="1400" kern="1200" dirty="0">
              <a:solidFill>
                <a:schemeClr val="tx2">
                  <a:lumMod val="50000"/>
                </a:schemeClr>
              </a:solidFill>
            </a:rPr>
            <a:t> e split temporal</a:t>
          </a:r>
          <a:endParaRPr lang="pt-BR" sz="1400" kern="1200" dirty="0"/>
        </a:p>
      </dsp:txBody>
      <dsp:txXfrm>
        <a:off x="668044" y="898644"/>
        <a:ext cx="2094146" cy="623947"/>
      </dsp:txXfrm>
    </dsp:sp>
    <dsp:sp modelId="{D38AE981-A95B-4FB8-A83D-04FC40B85371}">
      <dsp:nvSpPr>
        <dsp:cNvPr id="0" name=""/>
        <dsp:cNvSpPr/>
      </dsp:nvSpPr>
      <dsp:spPr>
        <a:xfrm>
          <a:off x="0" y="669010"/>
          <a:ext cx="940111" cy="94025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4343 1183 0 0,'1'-6'2657'0'0,"0"-1"-2657"0"0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22541 4514 8642 0 0,'0'0'0'0'0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41.png>
</file>

<file path=ppt/media/image15.png>
</file>

<file path=ppt/media/image16.png>
</file>

<file path=ppt/media/image17.png>
</file>

<file path=ppt/media/image170.png>
</file>

<file path=ppt/media/image171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6" name="Shape 4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9769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2278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8467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C7BB3C-EE67-F3BF-53FE-D9DFF610E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>
            <a:extLst>
              <a:ext uri="{FF2B5EF4-FFF2-40B4-BE49-F238E27FC236}">
                <a16:creationId xmlns:a16="http://schemas.microsoft.com/office/drawing/2014/main" id="{22287B39-10E9-B1B5-26DB-DBEF69133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>
            <a:extLst>
              <a:ext uri="{FF2B5EF4-FFF2-40B4-BE49-F238E27FC236}">
                <a16:creationId xmlns:a16="http://schemas.microsoft.com/office/drawing/2014/main" id="{9A52679E-D761-C71A-6BBD-EBE1153C2A0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07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0255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5560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502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3632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06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28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1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3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6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0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1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3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4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5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478B4-4C54-AF5B-2929-7967B5D7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653" y="1153987"/>
            <a:ext cx="10112695" cy="9212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1BF71-B4F8-FDC2-D3CE-E4B9824A5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653" y="2087362"/>
            <a:ext cx="4919546" cy="408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507F9-B1BA-85ED-15EE-A276F4A78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2802" y="2087362"/>
            <a:ext cx="4919546" cy="4089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B9351-FBE6-F588-FD07-6D67A654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315B8-57CD-1150-8FD7-9FACD217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E19A3-55D2-9FA5-AA5A-7331BF60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4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6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2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049144" y="2007218"/>
            <a:ext cx="10093712" cy="4169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039653" y="1064778"/>
            <a:ext cx="10112696" cy="92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84232" y="6414758"/>
            <a:ext cx="258625" cy="24830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  <p:sldLayoutId id="2147483687" r:id="rId35"/>
    <p:sldLayoutId id="2147483688" r:id="rId36"/>
    <p:sldLayoutId id="2147483689" r:id="rId37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2.xml"/><Relationship Id="rId4" Type="http://schemas.openxmlformats.org/officeDocument/2006/relationships/image" Target="../media/image2.png"/><Relationship Id="rId9" Type="http://schemas.openxmlformats.org/officeDocument/2006/relationships/image" Target="../media/image14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diagramLayout" Target="../diagrams/layout1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12" Type="http://schemas.openxmlformats.org/officeDocument/2006/relationships/diagramData" Target="../diagrams/data1.xml"/><Relationship Id="rId2" Type="http://schemas.openxmlformats.org/officeDocument/2006/relationships/notesSlide" Target="../notesSlides/notesSlide2.xml"/><Relationship Id="rId16" Type="http://schemas.microsoft.com/office/2007/relationships/diagramDrawing" Target="../diagrams/drawing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5" Type="http://schemas.openxmlformats.org/officeDocument/2006/relationships/diagramColors" Target="../diagrams/colors1.xml"/><Relationship Id="rId10" Type="http://schemas.openxmlformats.org/officeDocument/2006/relationships/customXml" Target="../ink/ink4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Relationship Id="rId1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diagramLayout" Target="../diagrams/layout2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12" Type="http://schemas.openxmlformats.org/officeDocument/2006/relationships/diagramData" Target="../diagrams/data2.xml"/><Relationship Id="rId2" Type="http://schemas.openxmlformats.org/officeDocument/2006/relationships/notesSlide" Target="../notesSlides/notesSlide3.xml"/><Relationship Id="rId16" Type="http://schemas.microsoft.com/office/2007/relationships/diagramDrawing" Target="../diagrams/drawing2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5" Type="http://schemas.openxmlformats.org/officeDocument/2006/relationships/diagramColors" Target="../diagrams/colors2.xml"/><Relationship Id="rId10" Type="http://schemas.openxmlformats.org/officeDocument/2006/relationships/customXml" Target="../ink/ink6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Relationship Id="rId1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customXml" Target="../ink/ink7.xml"/><Relationship Id="rId18" Type="http://schemas.openxmlformats.org/officeDocument/2006/relationships/diagramLayout" Target="../diagrams/layout4.xml"/><Relationship Id="rId3" Type="http://schemas.openxmlformats.org/officeDocument/2006/relationships/diagramData" Target="../diagrams/data3.xml"/><Relationship Id="rId21" Type="http://schemas.microsoft.com/office/2007/relationships/diagramDrawing" Target="../diagrams/drawing4.xml"/><Relationship Id="rId7" Type="http://schemas.microsoft.com/office/2007/relationships/diagramDrawing" Target="../diagrams/drawing3.xml"/><Relationship Id="rId12" Type="http://schemas.openxmlformats.org/officeDocument/2006/relationships/image" Target="../media/image10.png"/><Relationship Id="rId17" Type="http://schemas.openxmlformats.org/officeDocument/2006/relationships/diagramData" Target="../diagrams/data4.xml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8.png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30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9.png"/><Relationship Id="rId5" Type="http://schemas.openxmlformats.org/officeDocument/2006/relationships/diagramQuickStyle" Target="../diagrams/quickStyle3.xml"/><Relationship Id="rId15" Type="http://schemas.openxmlformats.org/officeDocument/2006/relationships/customXml" Target="../ink/ink8.xml"/><Relationship Id="rId10" Type="http://schemas.openxmlformats.org/officeDocument/2006/relationships/image" Target="../media/image4.png"/><Relationship Id="rId19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2.png"/><Relationship Id="rId14" Type="http://schemas.openxmlformats.org/officeDocument/2006/relationships/image" Target="../media/image17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0" Type="http://schemas.openxmlformats.org/officeDocument/2006/relationships/customXml" Target="../ink/ink10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../media/image1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11" Type="http://schemas.openxmlformats.org/officeDocument/2006/relationships/image" Target="../media/image170.png"/><Relationship Id="rId5" Type="http://schemas.openxmlformats.org/officeDocument/2006/relationships/image" Target="../media/image4.png"/><Relationship Id="rId10" Type="http://schemas.openxmlformats.org/officeDocument/2006/relationships/customXml" Target="../ink/ink14.xml"/><Relationship Id="rId4" Type="http://schemas.openxmlformats.org/officeDocument/2006/relationships/image" Target="../media/image2.png"/><Relationship Id="rId9" Type="http://schemas.openxmlformats.org/officeDocument/2006/relationships/image" Target="../media/image1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using a computer&#10;&#10;Description automatically generated">
            <a:extLst>
              <a:ext uri="{FF2B5EF4-FFF2-40B4-BE49-F238E27FC236}">
                <a16:creationId xmlns:a16="http://schemas.microsoft.com/office/drawing/2014/main" id="{6E8DDA74-8630-43BB-E564-7470D2C1D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" t="125" r="5881" b="35700"/>
          <a:stretch/>
        </p:blipFill>
        <p:spPr>
          <a:xfrm>
            <a:off x="-2985" y="1339747"/>
            <a:ext cx="12225969" cy="5533684"/>
          </a:xfrm>
          <a:prstGeom prst="rect">
            <a:avLst/>
          </a:prstGeom>
        </p:spPr>
      </p:pic>
      <p:sp>
        <p:nvSpPr>
          <p:cNvPr id="468" name="Rectangle"/>
          <p:cNvSpPr/>
          <p:nvPr/>
        </p:nvSpPr>
        <p:spPr>
          <a:xfrm>
            <a:off x="-11767" y="1339747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6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7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Rectangle">
            <a:extLst>
              <a:ext uri="{FF2B5EF4-FFF2-40B4-BE49-F238E27FC236}">
                <a16:creationId xmlns:a16="http://schemas.microsoft.com/office/drawing/2014/main" id="{119D6634-8C52-56C8-C196-BBFF1A999BF3}"/>
              </a:ext>
            </a:extLst>
          </p:cNvPr>
          <p:cNvSpPr/>
          <p:nvPr/>
        </p:nvSpPr>
        <p:spPr>
          <a:xfrm rot="21420000">
            <a:off x="6615715" y="4564347"/>
            <a:ext cx="2705697" cy="612972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6" name="A new generation…"/>
          <p:cNvSpPr txBox="1"/>
          <p:nvPr/>
        </p:nvSpPr>
        <p:spPr>
          <a:xfrm>
            <a:off x="5586902" y="3372195"/>
            <a:ext cx="4763321" cy="1800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Uma nova </a:t>
            </a:r>
            <a:r>
              <a:rPr lang="pt" b="1" dirty="0" err="1">
                <a:latin typeface="Microsoft YaHei"/>
              </a:rPr>
              <a:t>geração</a:t>
            </a:r>
            <a:r>
              <a:rPr lang="pt" b="1" dirty="0">
                <a:latin typeface="Microsoft YaHei"/>
              </a:rPr>
              <a:t> </a:t>
            </a:r>
          </a:p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de </a:t>
            </a:r>
            <a:r>
              <a:rPr lang="pt" b="1" dirty="0" err="1">
                <a:latin typeface="Microsoft YaHei"/>
              </a:rPr>
              <a:t>especialistas </a:t>
            </a:r>
            <a:r>
              <a:rPr lang="pt" b="1" dirty="0">
                <a:latin typeface="Microsoft YaHei"/>
              </a:rPr>
              <a:t>em </a:t>
            </a:r>
            <a:r>
              <a:rPr lang="pt" b="1" dirty="0" err="1">
                <a:latin typeface="Microsoft YaHei"/>
              </a:rPr>
              <a:t>tecnologia</a:t>
            </a:r>
            <a:endParaRPr b="1" dirty="0">
              <a:latin typeface="Microsoft YaHei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C120AB-37EF-54DC-BF96-43A719199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 err="1">
                <a:solidFill>
                  <a:schemeClr val="tx2">
                    <a:lumMod val="50000"/>
                  </a:schemeClr>
                </a:solidFill>
              </a:rPr>
              <a:t>NongoTour</a:t>
            </a: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 Angola - Experiência do Utilizador</a:t>
            </a:r>
            <a:br>
              <a:rPr lang="pt-BR" b="1" dirty="0">
                <a:solidFill>
                  <a:schemeClr val="tx2">
                    <a:lumMod val="50000"/>
                  </a:schemeClr>
                </a:solidFill>
              </a:rPr>
            </a:br>
            <a:endParaRPr lang="pt-PT" dirty="0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8255BD2-BC2B-E6CE-B795-A508FA940318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039652" y="2087361"/>
            <a:ext cx="9110187" cy="4089601"/>
          </a:xfrm>
        </p:spPr>
        <p:txBody>
          <a:bodyPr/>
          <a:lstStyle/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Funcionalidades:</a:t>
            </a:r>
          </a:p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Recomendações personalizadas</a:t>
            </a:r>
          </a:p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Filtros por tipo de destino</a:t>
            </a:r>
          </a:p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Mapa interativo</a:t>
            </a:r>
          </a:p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Dashboard ODS</a:t>
            </a:r>
          </a:p>
          <a:p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Feedback dos utilizadores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07203742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40855" y="804106"/>
            <a:ext cx="6382979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5" y="716254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Conclusão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e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Trabalho futuro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711254" y="213467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A82BC-4CD5-05A4-0C2E-F53119C6B1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326531" y="1585800"/>
            <a:ext cx="6754754" cy="4618948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>
                <a:latin typeface="+mn-lt"/>
              </a:rPr>
              <a:t>O Nongo</a:t>
            </a:r>
            <a:r>
              <a:rPr lang="pt-AO" sz="1600" dirty="0">
                <a:latin typeface="+mn-lt"/>
              </a:rPr>
              <a:t>Tour Angola demonstrou que é possível usar dados e tecnologia para descentralizar o turismo</a:t>
            </a:r>
            <a:r>
              <a:rPr lang="pt-PT" sz="1600" dirty="0">
                <a:latin typeface="+mn-lt"/>
              </a:rPr>
              <a:t> com o uso de</a:t>
            </a:r>
            <a:r>
              <a:rPr lang="pt-AO" sz="1600" dirty="0">
                <a:latin typeface="+mn-lt"/>
              </a:rPr>
              <a:t>  ferramentas digitais que apoiem a análise de dados turísticos e a promoção de ecoturismo sustentável.. Contribui para o desenvolvimento sustentável, alinhado aos ODS da ONU.</a:t>
            </a:r>
          </a:p>
          <a:p>
            <a:pPr marL="0" indent="0" algn="just" hangingPunct="1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AO" sz="1600" b="1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Trabalho Futuro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AO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Expansão para mobile (app Android/iOS com mapas interativos).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AO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Parcerias com operadores turísticos e governo para aplicação prática.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AO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Internacionalização: modelo adaptável a outros países africanos.</a:t>
            </a: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AO" sz="1600" dirty="0">
              <a:latin typeface="Microsoft YaHei Light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28C190-BDEE-7754-D2D7-9900929E8C1C}"/>
              </a:ext>
            </a:extLst>
          </p:cNvPr>
          <p:cNvSpPr>
            <a:spLocks noGrp="1"/>
          </p:cNvSpPr>
          <p:nvPr/>
        </p:nvSpPr>
        <p:spPr>
          <a:xfrm>
            <a:off x="7359316" y="2270760"/>
            <a:ext cx="4505242" cy="32218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b="1" dirty="0" err="1">
                <a:solidFill>
                  <a:schemeClr val="tx2">
                    <a:lumMod val="50000"/>
                  </a:schemeClr>
                </a:solidFill>
              </a:rPr>
              <a:t>Principais</a:t>
            </a:r>
            <a:r>
              <a:rPr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b="1" dirty="0" err="1">
                <a:solidFill>
                  <a:schemeClr val="tx2">
                    <a:lumMod val="50000"/>
                  </a:schemeClr>
                </a:solidFill>
              </a:rPr>
              <a:t>Conquistas</a:t>
            </a:r>
            <a:r>
              <a:rPr b="1" dirty="0">
                <a:solidFill>
                  <a:schemeClr val="tx2">
                    <a:lumMod val="50000"/>
                  </a:schemeClr>
                </a:solidFill>
              </a:rPr>
              <a:t>:</a:t>
            </a:r>
          </a:p>
          <a:p>
            <a:r>
              <a:rPr dirty="0">
                <a:solidFill>
                  <a:schemeClr val="tx2">
                    <a:lumMod val="50000"/>
                  </a:schemeClr>
                </a:solidFill>
              </a:rPr>
              <a:t>Sistema de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recomendação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híbrido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Protótipo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funcional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Impacto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mensurável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nos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ODS</a:t>
            </a: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Arquitetura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escalável</a:t>
            </a:r>
            <a:endParaRPr lang="pt-PT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Visão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: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Transformar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o turismo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angolano</a:t>
            </a:r>
            <a:r>
              <a:rPr dirty="0">
                <a:solidFill>
                  <a:schemeClr val="tx2">
                    <a:lumMod val="50000"/>
                  </a:schemeClr>
                </a:solidFill>
              </a:rPr>
              <a:t> com IA e </a:t>
            </a:r>
            <a:r>
              <a:rPr dirty="0" err="1">
                <a:solidFill>
                  <a:schemeClr val="tx2">
                    <a:lumMod val="50000"/>
                  </a:schemeClr>
                </a:solidFill>
              </a:rPr>
              <a:t>sustentabilidade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95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Rectangle"/>
          <p:cNvSpPr/>
          <p:nvPr/>
        </p:nvSpPr>
        <p:spPr>
          <a:xfrm>
            <a:off x="-11767" y="1343345"/>
            <a:ext cx="12215534" cy="5531503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65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6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6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66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66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7704" y="2355271"/>
            <a:ext cx="2919045" cy="2837091"/>
          </a:xfrm>
          <a:prstGeom prst="rect">
            <a:avLst/>
          </a:prstGeom>
          <a:ln w="12700">
            <a:miter lim="400000"/>
          </a:ln>
        </p:spPr>
      </p:pic>
      <p:sp>
        <p:nvSpPr>
          <p:cNvPr id="664" name="Thank you!"/>
          <p:cNvSpPr txBox="1">
            <a:spLocks noGrp="1"/>
          </p:cNvSpPr>
          <p:nvPr>
            <p:ph type="ctrTitle" idx="4294967295"/>
          </p:nvPr>
        </p:nvSpPr>
        <p:spPr>
          <a:xfrm>
            <a:off x="3476848" y="3264195"/>
            <a:ext cx="5279148" cy="23961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>
              <a:lnSpc>
                <a:spcPct val="60000"/>
              </a:lnSpc>
              <a:defRPr sz="8000">
                <a:solidFill>
                  <a:srgbClr val="FFFFFF"/>
                </a:solidFill>
                <a:latin typeface="Merriweather Sans Regular ExtraBold"/>
                <a:ea typeface="Merriweather Sans Regular ExtraBold"/>
                <a:cs typeface="Merriweather Sans Regular ExtraBold"/>
                <a:sym typeface="Merriweather Sans Regular ExtraBold"/>
              </a:defRPr>
            </a:lvl1pPr>
          </a:lstStyle>
          <a:p>
            <a:pPr>
              <a:lnSpc>
                <a:spcPct val="100000"/>
              </a:lnSpc>
            </a:pPr>
            <a:r>
              <a:rPr sz="7200" b="1" dirty="0" err="1">
                <a:latin typeface="Microsoft YaHei"/>
              </a:rPr>
              <a:t>Obrigado</a:t>
            </a:r>
            <a:r>
              <a:rPr sz="7200" b="1" dirty="0">
                <a:latin typeface="Microsoft YaHei"/>
              </a:rPr>
              <a:t>!</a:t>
            </a:r>
            <a:endParaRPr lang="en-US" sz="7200" b="1" dirty="0">
              <a:latin typeface="Microsoft YaHei"/>
            </a:endParaRPr>
          </a:p>
        </p:txBody>
      </p:sp>
      <p:pic>
        <p:nvPicPr>
          <p:cNvPr id="66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3668" y="647699"/>
            <a:ext cx="5015131" cy="70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8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7253195" y="2197794"/>
            <a:ext cx="4710583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accent6"/>
                </a:solidFill>
                <a:latin typeface="Microsoft YaHei"/>
              </a:rPr>
              <a:t>NongoTour</a:t>
            </a:r>
            <a:r>
              <a:rPr lang="pt" b="1" dirty="0">
                <a:solidFill>
                  <a:schemeClr val="bg1"/>
                </a:solidFill>
                <a:latin typeface="Microsoft YaHei"/>
              </a:rPr>
              <a:t> Angola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F53CB87-C9B8-9739-23B2-66DFB58326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963209" cy="6858000"/>
          </a:xfrm>
          <a:prstGeom prst="rect">
            <a:avLst/>
          </a:prstGeom>
        </p:spPr>
      </p:pic>
      <p:sp>
        <p:nvSpPr>
          <p:cNvPr id="4" name="A new generation…">
            <a:extLst>
              <a:ext uri="{FF2B5EF4-FFF2-40B4-BE49-F238E27FC236}">
                <a16:creationId xmlns:a16="http://schemas.microsoft.com/office/drawing/2014/main" id="{A42F1BBD-02D2-42CA-BE20-7AE78E7559F2}"/>
              </a:ext>
            </a:extLst>
          </p:cNvPr>
          <p:cNvSpPr txBox="1"/>
          <p:nvPr/>
        </p:nvSpPr>
        <p:spPr>
          <a:xfrm>
            <a:off x="7267118" y="2690452"/>
            <a:ext cx="3965945" cy="34778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endParaRPr lang="pt" sz="2400" b="1" dirty="0">
              <a:solidFill>
                <a:schemeClr val="bg1"/>
              </a:solidFill>
              <a:latin typeface="Microsoft YaHei"/>
            </a:endParaRPr>
          </a:p>
          <a:p>
            <a:pPr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sz="2800" b="1" dirty="0">
                <a:solidFill>
                  <a:schemeClr val="bg1"/>
                </a:solidFill>
                <a:latin typeface="Microsoft YaHei"/>
              </a:rPr>
              <a:t>Grupo Nº 2</a:t>
            </a:r>
          </a:p>
          <a:p>
            <a:pPr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endParaRPr lang="en-US" sz="2800" b="1" dirty="0">
              <a:solidFill>
                <a:schemeClr val="bg1"/>
              </a:solidFill>
              <a:latin typeface="Microsoft YaHei"/>
            </a:endParaRPr>
          </a:p>
          <a:p>
            <a:pPr marL="457200" indent="-457200" defTabSz="457200">
              <a:buFont typeface="Arial" panose="020B0604020202020204" pitchFamily="34" charset="0"/>
              <a:buChar char="•"/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AO" sz="2800" dirty="0">
                <a:solidFill>
                  <a:schemeClr val="bg1"/>
                </a:solidFill>
                <a:sym typeface="Myriad Pro Semibold"/>
              </a:rPr>
              <a:t>Alberto Pessela</a:t>
            </a:r>
          </a:p>
          <a:p>
            <a:pPr marL="457200" indent="-457200" defTabSz="457200">
              <a:buFont typeface="Arial" panose="020B0604020202020204" pitchFamily="34" charset="0"/>
              <a:buChar char="•"/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AO" sz="2800" dirty="0">
                <a:solidFill>
                  <a:schemeClr val="bg1"/>
                </a:solidFill>
                <a:sym typeface="Myriad Pro Semibold"/>
              </a:rPr>
              <a:t>Jo</a:t>
            </a:r>
            <a:r>
              <a:rPr lang="pt-PT" sz="2800" dirty="0">
                <a:solidFill>
                  <a:schemeClr val="bg1"/>
                </a:solidFill>
                <a:sym typeface="Myriad Pro Semibold"/>
              </a:rPr>
              <a:t>ã</a:t>
            </a:r>
            <a:r>
              <a:rPr lang="pt-AO" sz="2800" dirty="0">
                <a:solidFill>
                  <a:schemeClr val="bg1"/>
                </a:solidFill>
                <a:sym typeface="Myriad Pro Semibold"/>
              </a:rPr>
              <a:t>o Ant</a:t>
            </a:r>
            <a:r>
              <a:rPr lang="pt-PT" sz="2800" dirty="0">
                <a:solidFill>
                  <a:schemeClr val="bg1"/>
                </a:solidFill>
                <a:sym typeface="Myriad Pro Semibold"/>
              </a:rPr>
              <a:t>ó</a:t>
            </a:r>
            <a:r>
              <a:rPr lang="pt-AO" sz="2800" dirty="0">
                <a:solidFill>
                  <a:schemeClr val="bg1"/>
                </a:solidFill>
                <a:sym typeface="Myriad Pro Semibold"/>
              </a:rPr>
              <a:t>nio</a:t>
            </a:r>
          </a:p>
          <a:p>
            <a:pPr marL="457200" indent="-457200" defTabSz="457200">
              <a:buFont typeface="Arial" panose="020B0604020202020204" pitchFamily="34" charset="0"/>
              <a:buChar char="•"/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AO" sz="2800" dirty="0">
                <a:solidFill>
                  <a:schemeClr val="bg1"/>
                </a:solidFill>
                <a:sym typeface="Myriad Pro Semibold"/>
              </a:rPr>
              <a:t>Jos</a:t>
            </a:r>
            <a:r>
              <a:rPr lang="pt-PT" sz="2800" dirty="0">
                <a:solidFill>
                  <a:schemeClr val="bg1"/>
                </a:solidFill>
                <a:sym typeface="Myriad Pro Semibold"/>
              </a:rPr>
              <a:t>é</a:t>
            </a:r>
            <a:r>
              <a:rPr lang="pt-AO" sz="2800" dirty="0">
                <a:solidFill>
                  <a:schemeClr val="bg1"/>
                </a:solidFill>
                <a:sym typeface="Myriad Pro Semibold"/>
              </a:rPr>
              <a:t> Poba</a:t>
            </a:r>
          </a:p>
          <a:p>
            <a:pPr marL="457200" indent="-457200" defTabSz="457200">
              <a:buFont typeface="Arial" panose="020B0604020202020204" pitchFamily="34" charset="0"/>
              <a:buChar char="•"/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AO" sz="2800" dirty="0">
                <a:solidFill>
                  <a:schemeClr val="bg1"/>
                </a:solidFill>
                <a:sym typeface="Myriad Pro Semibold"/>
              </a:rPr>
              <a:t>Maria Jos</a:t>
            </a:r>
            <a:r>
              <a:rPr lang="pt-PT" sz="2800" dirty="0">
                <a:solidFill>
                  <a:schemeClr val="bg1"/>
                </a:solidFill>
                <a:sym typeface="Myriad Pro Semibold"/>
              </a:rPr>
              <a:t>é</a:t>
            </a:r>
            <a:r>
              <a:rPr lang="pt-AO" sz="2800" dirty="0">
                <a:solidFill>
                  <a:schemeClr val="bg1"/>
                </a:solidFill>
                <a:sym typeface="Myriad Pro Semibold"/>
              </a:rPr>
              <a:t> </a:t>
            </a:r>
          </a:p>
          <a:p>
            <a:pPr marL="457200" indent="-457200" defTabSz="457200">
              <a:buFont typeface="Arial" panose="020B0604020202020204" pitchFamily="34" charset="0"/>
              <a:buChar char="•"/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AO" sz="2800" dirty="0">
                <a:solidFill>
                  <a:schemeClr val="bg1"/>
                </a:solidFill>
                <a:sym typeface="Myriad Pro Semibold"/>
              </a:rPr>
              <a:t>Sérgio Chisevo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727B011-0A5E-3830-C928-CB06BDDFFE0E}"/>
              </a:ext>
            </a:extLst>
          </p:cNvPr>
          <p:cNvSpPr/>
          <p:nvPr/>
        </p:nvSpPr>
        <p:spPr>
          <a:xfrm>
            <a:off x="-1" y="0"/>
            <a:ext cx="6963209" cy="6858000"/>
          </a:xfrm>
          <a:prstGeom prst="rect">
            <a:avLst/>
          </a:prstGeom>
          <a:solidFill>
            <a:schemeClr val="tx2">
              <a:lumMod val="50000"/>
              <a:alpha val="56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FEFFFE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682935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1258957"/>
            <a:ext cx="11276826" cy="4526384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800" b="1" dirty="0">
                <a:latin typeface="Microsoft YaHei Light"/>
              </a:rPr>
              <a:t>🌍 </a:t>
            </a:r>
            <a:r>
              <a:rPr lang="pt-AO" sz="1800" b="1" dirty="0">
                <a:latin typeface="Microsoft YaHei Light"/>
              </a:rPr>
              <a:t>CONTEXTO</a:t>
            </a:r>
            <a:endParaRPr lang="pt-PT" sz="1800" b="1" dirty="0">
              <a:latin typeface="Microsoft YaHei Light"/>
            </a:endParaRP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dirty="0">
                <a:latin typeface="Microsoft YaHei Light"/>
              </a:rPr>
              <a:t>O setor do turismo em Angola tem grande potencial, mas enfrenta desafios estruturais: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dirty="0">
                <a:latin typeface="Microsoft YaHei Light"/>
              </a:rPr>
              <a:t> </a:t>
            </a:r>
            <a:r>
              <a:rPr lang="pt-BR" sz="1800" b="1" dirty="0">
                <a:latin typeface="Microsoft YaHei Light"/>
              </a:rPr>
              <a:t>Concentração de Fluxos: </a:t>
            </a:r>
            <a:r>
              <a:rPr lang="pt-BR" sz="1800" dirty="0">
                <a:latin typeface="Microsoft YaHei Light"/>
              </a:rPr>
              <a:t>O turismo está concentrado em poucas províncias, gerando sobrecarga ambiental e desigualdade no desenvolvimento regional.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b="1" dirty="0">
                <a:latin typeface="Microsoft YaHei Light"/>
              </a:rPr>
              <a:t>Falta de Visibilidade:</a:t>
            </a:r>
            <a:r>
              <a:rPr lang="pt-BR" sz="1800" dirty="0">
                <a:latin typeface="Microsoft YaHei Light"/>
              </a:rPr>
              <a:t> Pouca visibilidade de destinos emergentes fora dos grandes centros.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b="1" dirty="0">
                <a:latin typeface="Microsoft YaHei Light"/>
              </a:rPr>
              <a:t>Sustentabilidade: </a:t>
            </a:r>
            <a:r>
              <a:rPr lang="pt-BR" sz="1800" dirty="0">
                <a:latin typeface="Microsoft YaHei Light"/>
              </a:rPr>
              <a:t>A ausência de estratégias sustentáveis tem contribuído para a degradação ambiental e má distribuição dos benefícios para as comunidades locais.</a:t>
            </a:r>
            <a:endParaRPr lang="pt-AO" sz="1800" dirty="0">
              <a:latin typeface="Microsoft YaHei Light"/>
            </a:endParaRP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800" dirty="0">
                <a:latin typeface="Microsoft YaHei Light"/>
              </a:rPr>
              <a:t>🎯 </a:t>
            </a:r>
            <a:r>
              <a:rPr lang="pt-AO" sz="1800" b="1" dirty="0">
                <a:latin typeface="Microsoft YaHei Light"/>
              </a:rPr>
              <a:t>OBJETIVO</a:t>
            </a: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dirty="0">
                <a:latin typeface="Microsoft YaHei Light"/>
              </a:rPr>
              <a:t>Desenvolver uma aplicação inteligente denominada </a:t>
            </a:r>
            <a:r>
              <a:rPr lang="pt-BR" sz="1800" dirty="0" err="1">
                <a:latin typeface="Microsoft YaHei Light"/>
              </a:rPr>
              <a:t>NongoTour</a:t>
            </a:r>
            <a:r>
              <a:rPr lang="pt-BR" sz="1800" dirty="0">
                <a:latin typeface="Microsoft YaHei Light"/>
              </a:rPr>
              <a:t> Angola, baseada em algoritmos de Machine Learning, capaz de: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dirty="0">
                <a:latin typeface="Microsoft YaHei Light"/>
              </a:rPr>
              <a:t> recomendar destinos turísticos sustentáveis;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BR" sz="1800" dirty="0">
                <a:latin typeface="Microsoft YaHei Light"/>
              </a:rPr>
              <a:t>promover a equidade na distribuição dos fluxos turísticos em Angola.</a:t>
            </a:r>
          </a:p>
        </p:txBody>
      </p:sp>
      <p:sp>
        <p:nvSpPr>
          <p:cNvPr id="492" name="Rectangle"/>
          <p:cNvSpPr/>
          <p:nvPr/>
        </p:nvSpPr>
        <p:spPr>
          <a:xfrm>
            <a:off x="640854" y="758720"/>
            <a:ext cx="4495026" cy="854673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r>
              <a:rPr lang="pt" sz="320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Contexto e Objectivo</a:t>
            </a:r>
            <a:endParaRPr sz="3200" dirty="0"/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91940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856381" y="2898052"/>
            <a:ext cx="5744444" cy="3457482"/>
          </a:xfrm>
          <a:prstGeom prst="rect">
            <a:avLst/>
          </a:prstGeom>
        </p:spPr>
        <p:txBody>
          <a:bodyPr lIns="45719" tIns="45720" rIns="45719" bIns="45720" anchor="ctr">
            <a:normAutofit lnSpcReduction="10000"/>
          </a:bodyPr>
          <a:lstStyle/>
          <a:p>
            <a:pPr marL="0" indent="0">
              <a:buNone/>
            </a:pPr>
            <a:r>
              <a:rPr lang="pt-PT" dirty="0">
                <a:solidFill>
                  <a:schemeClr val="tx2">
                    <a:lumMod val="50000"/>
                  </a:schemeClr>
                </a:solidFill>
              </a:rPr>
              <a:t>Alinhamento com os Objetivos de Desenvolvimento </a:t>
            </a:r>
            <a:r>
              <a:rPr lang="pt-PT" dirty="0"/>
              <a:t>Sustentável</a:t>
            </a:r>
          </a:p>
          <a:p>
            <a:r>
              <a:rPr lang="pt-PT" b="1" dirty="0">
                <a:solidFill>
                  <a:schemeClr val="tx2">
                    <a:lumMod val="50000"/>
                  </a:schemeClr>
                </a:solidFill>
              </a:rPr>
              <a:t>ODS 8 - Trabalho Decente e Crescimento Económico</a:t>
            </a:r>
            <a:r>
              <a:rPr lang="pt-PT" b="1" dirty="0"/>
              <a:t>:</a:t>
            </a:r>
            <a:endParaRPr lang="pt-PT" dirty="0"/>
          </a:p>
          <a:p>
            <a:r>
              <a:rPr lang="pt-PT" b="1" dirty="0">
                <a:solidFill>
                  <a:schemeClr val="tx2">
                    <a:lumMod val="50000"/>
                  </a:schemeClr>
                </a:solidFill>
              </a:rPr>
              <a:t>ODS 11 - Cidades e Comunidades Sustentáveis:</a:t>
            </a:r>
            <a:endParaRPr lang="pt-PT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pt-PT" b="1" dirty="0">
                <a:solidFill>
                  <a:schemeClr val="tx2">
                    <a:lumMod val="50000"/>
                  </a:schemeClr>
                </a:solidFill>
              </a:rPr>
              <a:t>ODS 12 - Consumo e Produção Responsáveis:</a:t>
            </a:r>
            <a:endParaRPr lang="pt-PT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83065" y="1765314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976870" y="1671395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Relação com ODS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9F02D694-3EC1-74E6-3E23-C39D51098C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8910197"/>
              </p:ext>
            </p:extLst>
          </p:nvPr>
        </p:nvGraphicFramePr>
        <p:xfrm>
          <a:off x="6120310" y="2961547"/>
          <a:ext cx="5721806" cy="3477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42016728-7376-517D-BE4D-AA9D7BEE3868}"/>
              </a:ext>
            </a:extLst>
          </p:cNvPr>
          <p:cNvSpPr/>
          <p:nvPr/>
        </p:nvSpPr>
        <p:spPr>
          <a:xfrm>
            <a:off x="6071691" y="4733436"/>
            <a:ext cx="632915" cy="2000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FEFFFE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3D063A2E-A4B7-97FC-3640-F3244F992A90}"/>
              </a:ext>
            </a:extLst>
          </p:cNvPr>
          <p:cNvSpPr/>
          <p:nvPr/>
        </p:nvSpPr>
        <p:spPr>
          <a:xfrm rot="238145">
            <a:off x="5803852" y="5579001"/>
            <a:ext cx="632915" cy="2000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FEFFFE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F859EE10-B581-BCEE-49DF-34C9A4A70FB6}"/>
              </a:ext>
            </a:extLst>
          </p:cNvPr>
          <p:cNvSpPr/>
          <p:nvPr/>
        </p:nvSpPr>
        <p:spPr>
          <a:xfrm rot="19984547">
            <a:off x="5452099" y="3710917"/>
            <a:ext cx="632915" cy="200025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FEFFFE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937931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474159" y="3085578"/>
            <a:ext cx="5417046" cy="2399112"/>
          </a:xfrm>
          <a:prstGeom prst="rect">
            <a:avLst/>
          </a:prstGeom>
        </p:spPr>
        <p:txBody>
          <a:bodyPr lIns="45719" tIns="45720" rIns="45719" bIns="45720" anchor="ctr">
            <a:normAutofit fontScale="70000" lnSpcReduction="20000"/>
          </a:bodyPr>
          <a:lstStyle/>
          <a:p>
            <a:r>
              <a:rPr lang="pt-PT" b="1" dirty="0">
                <a:solidFill>
                  <a:schemeClr val="tx2">
                    <a:lumMod val="50000"/>
                  </a:schemeClr>
                </a:solidFill>
              </a:rPr>
              <a:t>Pré-processamento:</a:t>
            </a:r>
            <a:endParaRPr lang="pt-PT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pt-PT" dirty="0">
                <a:solidFill>
                  <a:schemeClr val="tx2">
                    <a:lumMod val="50000"/>
                  </a:schemeClr>
                </a:solidFill>
              </a:rPr>
              <a:t>Limpeza e uniformização de dados</a:t>
            </a:r>
          </a:p>
          <a:p>
            <a:r>
              <a:rPr lang="pt-PT" dirty="0">
                <a:solidFill>
                  <a:schemeClr val="tx2">
                    <a:lumMod val="50000"/>
                  </a:schemeClr>
                </a:solidFill>
              </a:rPr>
              <a:t>Criação de datasets MVP para desenvolvimento</a:t>
            </a:r>
          </a:p>
          <a:p>
            <a:r>
              <a:rPr lang="pt-PT" dirty="0">
                <a:solidFill>
                  <a:schemeClr val="tx2">
                    <a:lumMod val="50000"/>
                  </a:schemeClr>
                </a:solidFill>
              </a:rPr>
              <a:t>Engenharia de features: índice de sustentabilidade, escore de acessibilidade</a:t>
            </a:r>
          </a:p>
          <a:p>
            <a:r>
              <a:rPr lang="pt-PT" dirty="0">
                <a:solidFill>
                  <a:schemeClr val="tx2">
                    <a:lumMod val="50000"/>
                  </a:schemeClr>
                </a:solidFill>
              </a:rPr>
              <a:t>Normalização e codificação para modelos ML</a:t>
            </a:r>
          </a:p>
        </p:txBody>
      </p:sp>
      <p:sp>
        <p:nvSpPr>
          <p:cNvPr id="492" name="Rectangle"/>
          <p:cNvSpPr/>
          <p:nvPr/>
        </p:nvSpPr>
        <p:spPr>
          <a:xfrm>
            <a:off x="698305" y="225323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21282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Dados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7F112BC1-A250-C350-C47B-22C4CB13E3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0666223"/>
              </p:ext>
            </p:extLst>
          </p:nvPr>
        </p:nvGraphicFramePr>
        <p:xfrm>
          <a:off x="4987636" y="1285538"/>
          <a:ext cx="7358382" cy="4286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10C2B000-40BA-04F8-7357-58718834F6DA}"/>
              </a:ext>
            </a:extLst>
          </p:cNvPr>
          <p:cNvSpPr txBox="1"/>
          <p:nvPr/>
        </p:nvSpPr>
        <p:spPr>
          <a:xfrm>
            <a:off x="7733110" y="3176788"/>
            <a:ext cx="203954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PT" b="1" dirty="0">
                <a:solidFill>
                  <a:schemeClr val="tx2">
                    <a:lumMod val="50000"/>
                  </a:schemeClr>
                </a:solidFill>
              </a:rPr>
              <a:t>Fontes Principais:</a:t>
            </a:r>
            <a:endParaRPr lang="pt-PT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53457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D19D0-A3DB-099D-48A8-806DB113F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A6AB8160-794A-7313-64C2-D7B5BF55E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7966763"/>
              </p:ext>
            </p:extLst>
          </p:nvPr>
        </p:nvGraphicFramePr>
        <p:xfrm>
          <a:off x="3488808" y="2058462"/>
          <a:ext cx="5183706" cy="38545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90" name="Content Placeholder 2">
            <a:extLst>
              <a:ext uri="{FF2B5EF4-FFF2-40B4-BE49-F238E27FC236}">
                <a16:creationId xmlns:a16="http://schemas.microsoft.com/office/drawing/2014/main" id="{D48B9315-3A45-53BE-A5A6-8CD294504B4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586433" y="2100263"/>
            <a:ext cx="6534646" cy="4879679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200000"/>
              </a:lnSpc>
            </a:pP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Sistemas de Recomendação:</a:t>
            </a:r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Análise de Sentimento:</a:t>
            </a:r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pt-BR" b="1" dirty="0" err="1">
                <a:solidFill>
                  <a:schemeClr val="tx2">
                    <a:lumMod val="50000"/>
                  </a:schemeClr>
                </a:solidFill>
              </a:rPr>
              <a:t>Clustering</a:t>
            </a: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:</a:t>
            </a:r>
            <a:endParaRPr lang="pt-BR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pt-BR" b="1" dirty="0">
                <a:solidFill>
                  <a:schemeClr val="tx2">
                    <a:lumMod val="50000"/>
                  </a:schemeClr>
                </a:solidFill>
              </a:rPr>
              <a:t>Validação:</a:t>
            </a:r>
            <a:r>
              <a:rPr lang="pt-BR" dirty="0">
                <a:solidFill>
                  <a:schemeClr val="tx2">
                    <a:lumMod val="50000"/>
                  </a:schemeClr>
                </a:solidFill>
              </a:rPr>
              <a:t> </a:t>
            </a:r>
            <a:endParaRPr lang="en-US" sz="1600" dirty="0">
              <a:latin typeface="Microsoft YaHei Light"/>
            </a:endParaRPr>
          </a:p>
        </p:txBody>
      </p:sp>
      <p:sp>
        <p:nvSpPr>
          <p:cNvPr id="492" name="Rectangle">
            <a:extLst>
              <a:ext uri="{FF2B5EF4-FFF2-40B4-BE49-F238E27FC236}">
                <a16:creationId xmlns:a16="http://schemas.microsoft.com/office/drawing/2014/main" id="{C679FF76-C0BB-4006-3C13-8CC831AEB2E0}"/>
              </a:ext>
            </a:extLst>
          </p:cNvPr>
          <p:cNvSpPr/>
          <p:nvPr/>
        </p:nvSpPr>
        <p:spPr>
          <a:xfrm>
            <a:off x="461654" y="1656340"/>
            <a:ext cx="601534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>
            <a:extLst>
              <a:ext uri="{FF2B5EF4-FFF2-40B4-BE49-F238E27FC236}">
                <a16:creationId xmlns:a16="http://schemas.microsoft.com/office/drawing/2014/main" id="{72794DDB-9A3D-550D-A2B0-6A8606B1C9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1654" y="1656340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Modelos Implementação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ADC25BD5-AD96-AA6B-4B49-8A737E6947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040FFD8-EC70-BD1A-548B-8CAA0A0B8441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65E15D62-0863-7BCB-1577-6EDCAC730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E3D86A54-1001-B4C5-308F-8E178B5AEC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182D2CCB-4EB2-33FF-5D41-B3857C3308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0A1DF18E-5937-92EF-9381-F30991765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95B07A2-7663-3A16-403A-542B7DCFF04F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95B07A2-7663-3A16-403A-542B7DCFF04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78273D2B-94ED-365D-FB51-84AB44E14AA9}"/>
              </a:ext>
            </a:extLst>
          </p:cNvPr>
          <p:cNvSpPr/>
          <p:nvPr/>
        </p:nvSpPr>
        <p:spPr>
          <a:xfrm>
            <a:off x="-23534" y="6736057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D214C57-588E-9396-14B5-5CDBECA915E3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D214C57-588E-9396-14B5-5CDBECA915E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2">
            <a:extLst>
              <a:ext uri="{FF2B5EF4-FFF2-40B4-BE49-F238E27FC236}">
                <a16:creationId xmlns:a16="http://schemas.microsoft.com/office/drawing/2014/main" id="{02FF26D6-0A00-EBA6-6E70-A0030799D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7404" y="369317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CFAFCEA-A815-200C-BBB2-3962A442C6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4199878"/>
              </p:ext>
            </p:extLst>
          </p:nvPr>
        </p:nvGraphicFramePr>
        <p:xfrm>
          <a:off x="2626786" y="5074927"/>
          <a:ext cx="2820618" cy="20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69876133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519096" y="1208172"/>
            <a:ext cx="665942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1251536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Teste de Modelos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0" y="6632109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DBD87106-0917-9179-5A41-ABB8870E59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48786"/>
              </p:ext>
            </p:extLst>
          </p:nvPr>
        </p:nvGraphicFramePr>
        <p:xfrm>
          <a:off x="4876800" y="2303364"/>
          <a:ext cx="6942447" cy="3817645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1387032991"/>
                    </a:ext>
                  </a:extLst>
                </a:gridCol>
                <a:gridCol w="1789128">
                  <a:extLst>
                    <a:ext uri="{9D8B030D-6E8A-4147-A177-3AD203B41FA5}">
                      <a16:colId xmlns:a16="http://schemas.microsoft.com/office/drawing/2014/main" val="4062976603"/>
                    </a:ext>
                  </a:extLst>
                </a:gridCol>
                <a:gridCol w="1782327">
                  <a:extLst>
                    <a:ext uri="{9D8B030D-6E8A-4147-A177-3AD203B41FA5}">
                      <a16:colId xmlns:a16="http://schemas.microsoft.com/office/drawing/2014/main" val="3012050079"/>
                    </a:ext>
                  </a:extLst>
                </a:gridCol>
                <a:gridCol w="1592992">
                  <a:extLst>
                    <a:ext uri="{9D8B030D-6E8A-4147-A177-3AD203B41FA5}">
                      <a16:colId xmlns:a16="http://schemas.microsoft.com/office/drawing/2014/main" val="1383134380"/>
                    </a:ext>
                  </a:extLst>
                </a:gridCol>
              </a:tblGrid>
              <a:tr h="846117"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Modelo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Precisão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Diversidade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1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Sustentabilidade</a:t>
                      </a:r>
                      <a:endParaRPr lang="pt-BR" b="1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extLst>
                  <a:ext uri="{0D108BD9-81ED-4DB2-BD59-A6C34878D82A}">
                    <a16:rowId xmlns:a16="http://schemas.microsoft.com/office/drawing/2014/main" val="1153855683"/>
                  </a:ext>
                </a:extLst>
              </a:tr>
              <a:tr h="911236">
                <a:tc>
                  <a:txBody>
                    <a:bodyPr/>
                    <a:lstStyle/>
                    <a:p>
                      <a:pPr algn="l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Baseline (Popularidade)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22,22%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33,33%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33,33%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2362611419"/>
                  </a:ext>
                </a:extLst>
              </a:tr>
              <a:tr h="574528">
                <a:tc>
                  <a:txBody>
                    <a:bodyPr/>
                    <a:lstStyle/>
                    <a:p>
                      <a:pPr algn="l">
                        <a:lnSpc>
                          <a:spcPts val="1875"/>
                        </a:lnSpc>
                        <a:buNone/>
                      </a:pPr>
                      <a:r>
                        <a:rPr lang="pt-BR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Content-Based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66,67%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77,78%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66,67%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1285401824"/>
                  </a:ext>
                </a:extLst>
              </a:tr>
              <a:tr h="911236">
                <a:tc>
                  <a:txBody>
                    <a:bodyPr/>
                    <a:lstStyle/>
                    <a:p>
                      <a:pPr algn="l">
                        <a:lnSpc>
                          <a:spcPts val="1875"/>
                        </a:lnSpc>
                        <a:buNone/>
                      </a:pPr>
                      <a:r>
                        <a:rPr lang="pt-BR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Collaborative</a:t>
                      </a: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pt-BR" b="0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Filtering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77,78%</a:t>
                      </a:r>
                      <a:endParaRPr lang="pt-BR" b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0,00%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0,00%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4071702754"/>
                  </a:ext>
                </a:extLst>
              </a:tr>
              <a:tr h="574528">
                <a:tc>
                  <a:txBody>
                    <a:bodyPr/>
                    <a:lstStyle/>
                    <a:p>
                      <a:pPr algn="l">
                        <a:lnSpc>
                          <a:spcPts val="1875"/>
                        </a:lnSpc>
                        <a:buNone/>
                      </a:pPr>
                      <a:r>
                        <a:rPr lang="pt-BR" b="1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Híbrido (70/30)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1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77,78%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1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0,00%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b="1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</a:rPr>
                        <a:t>0,00%</a:t>
                      </a:r>
                      <a:endParaRPr lang="pt-BR" b="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quote-cjk-patch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4283827386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D9BDC122-6D71-03E6-108B-0B0F0140D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7404" y="369317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5CC4D445-EDE3-DBDC-44C6-7310E5D8631B}"/>
              </a:ext>
            </a:extLst>
          </p:cNvPr>
          <p:cNvSpPr txBox="1"/>
          <p:nvPr/>
        </p:nvSpPr>
        <p:spPr>
          <a:xfrm>
            <a:off x="372754" y="2496236"/>
            <a:ext cx="4770746" cy="31136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0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Evolução do Desempenho dos Modelos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Métricas de Avaliação:</a:t>
            </a:r>
            <a:endParaRPr lang="pt-PT" b="0" i="0" dirty="0">
              <a:solidFill>
                <a:schemeClr val="tx2">
                  <a:lumMod val="50000"/>
                </a:schemeClr>
              </a:solidFill>
              <a:effectLst/>
              <a:latin typeface="quote-cjk-patch"/>
            </a:endParaRP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Precisão@3, Recall@3, F1-Score</a:t>
            </a:r>
          </a:p>
          <a:p>
            <a:pPr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Diversidade@3 (% destinos emergentes)</a:t>
            </a:r>
          </a:p>
          <a:p>
            <a:pPr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Sustentabilidade@3 (% destinos sustentáveis)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Comparativo de Performance:</a:t>
            </a:r>
            <a:endParaRPr lang="pt-PT" b="0" i="0" dirty="0">
              <a:solidFill>
                <a:schemeClr val="tx2">
                  <a:lumMod val="50000"/>
                </a:schemeClr>
              </a:solidFill>
              <a:effectLst/>
              <a:latin typeface="quote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367101955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461654" y="1526952"/>
            <a:ext cx="3112053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591134" y="1401978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Resultados 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93094F79-AE92-E506-AE7C-38D89C6A4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781947"/>
              </p:ext>
            </p:extLst>
          </p:nvPr>
        </p:nvGraphicFramePr>
        <p:xfrm>
          <a:off x="4429125" y="1072077"/>
          <a:ext cx="7533515" cy="3830650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609985">
                  <a:extLst>
                    <a:ext uri="{9D8B030D-6E8A-4147-A177-3AD203B41FA5}">
                      <a16:colId xmlns:a16="http://schemas.microsoft.com/office/drawing/2014/main" val="664151335"/>
                    </a:ext>
                  </a:extLst>
                </a:gridCol>
                <a:gridCol w="1974510">
                  <a:extLst>
                    <a:ext uri="{9D8B030D-6E8A-4147-A177-3AD203B41FA5}">
                      <a16:colId xmlns:a16="http://schemas.microsoft.com/office/drawing/2014/main" val="62832150"/>
                    </a:ext>
                  </a:extLst>
                </a:gridCol>
                <a:gridCol w="1974510">
                  <a:extLst>
                    <a:ext uri="{9D8B030D-6E8A-4147-A177-3AD203B41FA5}">
                      <a16:colId xmlns:a16="http://schemas.microsoft.com/office/drawing/2014/main" val="1901432561"/>
                    </a:ext>
                  </a:extLst>
                </a:gridCol>
                <a:gridCol w="1974510">
                  <a:extLst>
                    <a:ext uri="{9D8B030D-6E8A-4147-A177-3AD203B41FA5}">
                      <a16:colId xmlns:a16="http://schemas.microsoft.com/office/drawing/2014/main" val="2164776004"/>
                    </a:ext>
                  </a:extLst>
                </a:gridCol>
              </a:tblGrid>
              <a:tr h="870034"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Indicador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Baseline (2024)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>
                          <a:effectLst/>
                        </a:rPr>
                        <a:t>Simulado (2025)</a:t>
                      </a:r>
                      <a:endParaRPr lang="pt-BR" sz="18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Mudança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extLst>
                  <a:ext uri="{0D108BD9-81ED-4DB2-BD59-A6C34878D82A}">
                    <a16:rowId xmlns:a16="http://schemas.microsoft.com/office/drawing/2014/main" val="2977614146"/>
                  </a:ext>
                </a:extLst>
              </a:tr>
              <a:tr h="908650"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Concentração em Luanda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16,04%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>
                          <a:effectLst/>
                        </a:rPr>
                        <a:t>14,91%</a:t>
                      </a:r>
                      <a:endParaRPr lang="pt-BR" sz="18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1" dirty="0">
                          <a:effectLst/>
                        </a:rPr>
                        <a:t>-1,13 </a:t>
                      </a:r>
                      <a:r>
                        <a:rPr lang="pt-BR" sz="1800" b="1" dirty="0" err="1">
                          <a:effectLst/>
                        </a:rPr>
                        <a:t>pts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1093424668"/>
                  </a:ext>
                </a:extLst>
              </a:tr>
              <a:tr h="1181932"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>
                          <a:effectLst/>
                        </a:rPr>
                        <a:t>Quota (5 Prov. Emergentes)</a:t>
                      </a:r>
                      <a:endParaRPr lang="pt-BR" sz="18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13,70%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16,38%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1" dirty="0">
                          <a:effectLst/>
                        </a:rPr>
                        <a:t>+2,68 </a:t>
                      </a:r>
                      <a:r>
                        <a:rPr lang="pt-BR" sz="1800" b="1" dirty="0" err="1">
                          <a:effectLst/>
                        </a:rPr>
                        <a:t>pts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3118537527"/>
                  </a:ext>
                </a:extLst>
              </a:tr>
              <a:tr h="870034"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>
                          <a:effectLst/>
                        </a:rPr>
                        <a:t>Total de Turistas</a:t>
                      </a:r>
                      <a:endParaRPr lang="pt-BR" sz="18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>
                          <a:effectLst/>
                        </a:rPr>
                        <a:t>854.000</a:t>
                      </a:r>
                      <a:endParaRPr lang="pt-BR" sz="1800" b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893.865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R="152400" marT="95250" marB="952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75"/>
                        </a:lnSpc>
                        <a:buNone/>
                      </a:pPr>
                      <a:r>
                        <a:rPr lang="pt-BR" sz="1800" b="0" dirty="0">
                          <a:effectLst/>
                        </a:rPr>
                        <a:t>+39.865</a:t>
                      </a:r>
                      <a:endParaRPr lang="pt-BR" sz="18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52400" marT="95250" marB="95250" anchor="ctr"/>
                </a:tc>
                <a:extLst>
                  <a:ext uri="{0D108BD9-81ED-4DB2-BD59-A6C34878D82A}">
                    <a16:rowId xmlns:a16="http://schemas.microsoft.com/office/drawing/2014/main" val="2490339508"/>
                  </a:ext>
                </a:extLst>
              </a:tr>
            </a:tbl>
          </a:graphicData>
        </a:graphic>
      </p:graphicFrame>
      <p:sp>
        <p:nvSpPr>
          <p:cNvPr id="13" name="CaixaDeTexto 12">
            <a:extLst>
              <a:ext uri="{FF2B5EF4-FFF2-40B4-BE49-F238E27FC236}">
                <a16:creationId xmlns:a16="http://schemas.microsoft.com/office/drawing/2014/main" id="{89D151A9-DC7F-424B-6003-D47F4EBA0A0E}"/>
              </a:ext>
            </a:extLst>
          </p:cNvPr>
          <p:cNvSpPr txBox="1"/>
          <p:nvPr/>
        </p:nvSpPr>
        <p:spPr>
          <a:xfrm>
            <a:off x="461654" y="4348773"/>
            <a:ext cx="6467474" cy="19441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Impacto nos ODS:</a:t>
            </a:r>
          </a:p>
          <a:p>
            <a:pPr algn="l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ODS 8: </a:t>
            </a:r>
            <a:r>
              <a:rPr lang="pt-PT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+2,68 pontos na quota de destinos emergentes</a:t>
            </a:r>
          </a:p>
          <a:p>
            <a:pPr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ODS 11: </a:t>
            </a:r>
            <a:r>
              <a:rPr lang="pt-PT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-1,13 pontos na concentração em Luanda</a:t>
            </a:r>
          </a:p>
          <a:p>
            <a:pPr algn="l"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PT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ODS 12: </a:t>
            </a:r>
            <a:r>
              <a:rPr lang="pt-PT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+2,68 pontos no turismo local sustentável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F010FC2E-1EA1-F475-4D53-7EFCCC6BC8BF}"/>
              </a:ext>
            </a:extLst>
          </p:cNvPr>
          <p:cNvSpPr txBox="1"/>
          <p:nvPr/>
        </p:nvSpPr>
        <p:spPr>
          <a:xfrm>
            <a:off x="461654" y="2655606"/>
            <a:ext cx="3058011" cy="830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pt-PT" sz="2400" b="1" i="0" dirty="0">
                <a:solidFill>
                  <a:schemeClr val="tx2">
                    <a:lumMod val="50000"/>
                  </a:schemeClr>
                </a:solidFill>
                <a:effectLst/>
                <a:latin typeface="quote-cjk-patch"/>
              </a:rPr>
              <a:t>Simulação de Impacto       2024 vs 2025</a:t>
            </a:r>
            <a:endParaRPr lang="pt-BR" sz="2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33F5028A-87B9-D852-4057-310B4EAE25EB}"/>
              </a:ext>
            </a:extLst>
          </p:cNvPr>
          <p:cNvSpPr/>
          <p:nvPr/>
        </p:nvSpPr>
        <p:spPr>
          <a:xfrm>
            <a:off x="2643188" y="3286125"/>
            <a:ext cx="1371600" cy="200478"/>
          </a:xfrm>
          <a:prstGeom prst="rightArrow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spc="0" normalizeH="0" baseline="0">
              <a:ln>
                <a:noFill/>
              </a:ln>
              <a:solidFill>
                <a:srgbClr val="FEFFFE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493992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40853" y="699038"/>
            <a:ext cx="7756076" cy="543707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699039"/>
            <a:ext cx="7756075" cy="650188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-BR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Componentes da Pipeline (Módulo ML)</a:t>
            </a:r>
            <a:endParaRPr lang="pt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5D37D2E7-05C4-6624-6C0C-520D5D3BAA72}"/>
              </a:ext>
            </a:extLst>
          </p:cNvPr>
          <p:cNvSpPr>
            <a:spLocks noGrp="1"/>
          </p:cNvSpPr>
          <p:nvPr/>
        </p:nvSpPr>
        <p:spPr>
          <a:xfrm>
            <a:off x="6489887" y="1870140"/>
            <a:ext cx="484346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b="1" dirty="0">
              <a:solidFill>
                <a:schemeClr val="tx2">
                  <a:lumMod val="50000"/>
                </a:schemeClr>
              </a:solidFill>
            </a:endParaRP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B454909A-4F8C-C91A-E32C-4BD7DE901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43405"/>
              </p:ext>
            </p:extLst>
          </p:nvPr>
        </p:nvGraphicFramePr>
        <p:xfrm>
          <a:off x="191788" y="1287538"/>
          <a:ext cx="11695411" cy="5216016"/>
        </p:xfrm>
        <a:graphic>
          <a:graphicData uri="http://schemas.openxmlformats.org/drawingml/2006/table">
            <a:tbl>
              <a:tblPr/>
              <a:tblGrid>
                <a:gridCol w="3724892">
                  <a:extLst>
                    <a:ext uri="{9D8B030D-6E8A-4147-A177-3AD203B41FA5}">
                      <a16:colId xmlns:a16="http://schemas.microsoft.com/office/drawing/2014/main" val="63116034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50980861"/>
                    </a:ext>
                  </a:extLst>
                </a:gridCol>
                <a:gridCol w="4465319">
                  <a:extLst>
                    <a:ext uri="{9D8B030D-6E8A-4147-A177-3AD203B41FA5}">
                      <a16:colId xmlns:a16="http://schemas.microsoft.com/office/drawing/2014/main" val="250556764"/>
                    </a:ext>
                  </a:extLst>
                </a:gridCol>
              </a:tblGrid>
              <a:tr h="394154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Componente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Modelo/Técnica</a:t>
                      </a:r>
                      <a:endParaRPr lang="pt-PT" sz="19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Objetivo</a:t>
                      </a:r>
                      <a:endParaRPr lang="pt-PT" sz="19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3198908"/>
                  </a:ext>
                </a:extLst>
              </a:tr>
              <a:tr h="652393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1. Processamento de Dados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Sentiment</a:t>
                      </a:r>
                      <a:r>
                        <a:rPr lang="pt-PT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</a:t>
                      </a:r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Analysis</a:t>
                      </a:r>
                      <a:r>
                        <a:rPr lang="pt-PT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(NLTK)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BR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Transforma </a:t>
                      </a:r>
                      <a:r>
                        <a:rPr lang="pt-BR" sz="1900" i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reviews</a:t>
                      </a:r>
                      <a:r>
                        <a:rPr lang="pt-BR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em texto em </a:t>
                      </a:r>
                      <a:r>
                        <a:rPr lang="pt-BR" sz="1900" i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ratings</a:t>
                      </a:r>
                      <a:r>
                        <a:rPr lang="pt-BR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numéricos para o CF</a:t>
                      </a:r>
                      <a:r>
                        <a:rPr lang="pt-BR" sz="1900" baseline="3000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15</a:t>
                      </a:r>
                      <a:r>
                        <a:rPr lang="pt-BR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.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6353513"/>
                  </a:ext>
                </a:extLst>
              </a:tr>
              <a:tr h="910632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2. Descoberta de Perfis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Clustering</a:t>
                      </a:r>
                      <a:r>
                        <a:rPr lang="pt-PT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(K-</a:t>
                      </a:r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Means</a:t>
                      </a:r>
                      <a:r>
                        <a:rPr lang="pt-PT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)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Segmenta perfis de turistas com base em dados demográficos e atividade</a:t>
                      </a:r>
                      <a:r>
                        <a:rPr lang="pt-BR" sz="1900" baseline="30000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16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.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17055"/>
                  </a:ext>
                </a:extLst>
              </a:tr>
              <a:tr h="1168871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3A. Motor </a:t>
                      </a:r>
                      <a:r>
                        <a:rPr lang="pt-PT" sz="1900" b="1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Content-Based</a:t>
                      </a:r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(CB)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Cosine</a:t>
                      </a:r>
                      <a:r>
                        <a:rPr lang="pt-PT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</a:t>
                      </a:r>
                      <a:r>
                        <a:rPr lang="pt-PT" sz="1900" dirty="0" err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Similarity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Recomenda destinos baseados no </a:t>
                      </a:r>
                      <a:r>
                        <a:rPr lang="pt-BR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perfil de preferência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do utilizador e nas </a:t>
                      </a:r>
                      <a:r>
                        <a:rPr lang="pt-BR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características da província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(Garante </a:t>
                      </a:r>
                      <a:r>
                        <a:rPr lang="pt-BR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Relevância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)</a:t>
                      </a:r>
                      <a:r>
                        <a:rPr lang="pt-BR" sz="1900" baseline="30000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1717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.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0839603"/>
                  </a:ext>
                </a:extLst>
              </a:tr>
              <a:tr h="1168871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3B. Motor Collaborative Filtering (CF)</a:t>
                      </a:r>
                      <a:endParaRPr lang="pt-PT" sz="190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SVD / Fatorização de Matrizes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Recomenda destinos com base nos padrões de </a:t>
                      </a:r>
                      <a:r>
                        <a:rPr lang="pt-BR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interação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 de outros utilizadores (Garante </a:t>
                      </a:r>
                      <a:r>
                        <a:rPr lang="pt-BR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Serendipidade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)</a:t>
                      </a:r>
                      <a:r>
                        <a:rPr lang="pt-BR" sz="1900" baseline="30000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1818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.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6610228"/>
                  </a:ext>
                </a:extLst>
              </a:tr>
              <a:tr h="652393">
                <a:tc>
                  <a:txBody>
                    <a:bodyPr/>
                    <a:lstStyle/>
                    <a:p>
                      <a:pPr algn="l" rtl="0"/>
                      <a:r>
                        <a:rPr lang="pt-PT" sz="1900" b="1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4. Motor Híbrido</a:t>
                      </a:r>
                      <a:endParaRPr lang="pt-PT" sz="1900" dirty="0">
                        <a:solidFill>
                          <a:srgbClr val="1B1C1D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PT" sz="190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Switching &amp; Ponderação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Combina os scores dos motores 3A e 3B</a:t>
                      </a:r>
                      <a:r>
                        <a:rPr lang="pt-BR" sz="1900" baseline="30000" dirty="0">
                          <a:solidFill>
                            <a:srgbClr val="444746"/>
                          </a:solidFill>
                          <a:effectLst/>
                          <a:latin typeface="Google Sans Text"/>
                        </a:rPr>
                        <a:t>19</a:t>
                      </a:r>
                      <a:r>
                        <a:rPr lang="pt-BR" sz="1900" dirty="0">
                          <a:solidFill>
                            <a:srgbClr val="1B1C1D"/>
                          </a:solidFill>
                          <a:effectLst/>
                          <a:latin typeface="Google Sans Text"/>
                        </a:rPr>
                        <a:t>.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7700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082688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frontiertech">
  <a:themeElements>
    <a:clrScheme name="frontiertech">
      <a:dk1>
        <a:srgbClr val="2B2551"/>
      </a:dk1>
      <a:lt1>
        <a:srgbClr val="FEFFFE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rontiertech">
  <a:themeElements>
    <a:clrScheme name="frontiertech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7847797-b717-4ffb-b5fd-2a237f853cda" xsi:nil="true"/>
    <lcf76f155ced4ddcb4097134ff3c332f xmlns="6259e846-8b77-4076-b7b3-191dee427045">
      <Terms xmlns="http://schemas.microsoft.com/office/infopath/2007/PartnerControls"/>
    </lcf76f155ced4ddcb4097134ff3c332f>
    <SharedWithUsers xmlns="97847797-b717-4ffb-b5fd-2a237f853cda">
      <UserInfo>
        <DisplayName>Yawen Liu</DisplayName>
        <AccountId>199</AccountId>
        <AccountType/>
      </UserInfo>
    </SharedWithUsers>
    <_Flow_SignoffStatus xmlns="6259e846-8b77-4076-b7b3-191dee427045" xsi:nil="true"/>
    <Time xmlns="6259e846-8b77-4076-b7b3-191dee42704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A02BA3BD6C54284F20B51199E6706" ma:contentTypeVersion="17" ma:contentTypeDescription="Create a new document." ma:contentTypeScope="" ma:versionID="c98d0228abce7754384ebe83b64f5abe">
  <xsd:schema xmlns:xsd="http://www.w3.org/2001/XMLSchema" xmlns:xs="http://www.w3.org/2001/XMLSchema" xmlns:p="http://schemas.microsoft.com/office/2006/metadata/properties" xmlns:ns2="6259e846-8b77-4076-b7b3-191dee427045" xmlns:ns3="97847797-b717-4ffb-b5fd-2a237f853cda" targetNamespace="http://schemas.microsoft.com/office/2006/metadata/properties" ma:root="true" ma:fieldsID="6e2117bc6268b3a71bdab3243b1b5906" ns2:_="" ns3:_="">
    <xsd:import namespace="6259e846-8b77-4076-b7b3-191dee427045"/>
    <xsd:import namespace="97847797-b717-4ffb-b5fd-2a237f853c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_Flow_SignoffStatus" minOccurs="0"/>
                <xsd:element ref="ns2:Time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59e846-8b77-4076-b7b3-191dee4270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f8ebb0a5-c57d-4c3a-bec7-8a38252dd05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  <xsd:element name="Time" ma:index="23" nillable="true" ma:displayName="Time" ma:format="DateOnly" ma:indexed="true" ma:internalName="Time">
      <xsd:simpleType>
        <xsd:restriction base="dms:DateTime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847797-b717-4ffb-b5fd-2a237f853cda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1c6c02b-ebe2-4c4d-aa1a-1071032b151f}" ma:internalName="TaxCatchAll" ma:showField="CatchAllData" ma:web="97847797-b717-4ffb-b5fd-2a237f853c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2449C5-8A7C-4DDF-8BBD-9834F5F8D2B3}">
  <ds:schemaRefs>
    <ds:schemaRef ds:uri="http://schemas.microsoft.com/office/2006/metadata/properties"/>
    <ds:schemaRef ds:uri="http://www.w3.org/2000/xmlns/"/>
    <ds:schemaRef ds:uri="97847797-b717-4ffb-b5fd-2a237f853cda"/>
    <ds:schemaRef ds:uri="http://www.w3.org/2001/XMLSchema-instance"/>
    <ds:schemaRef ds:uri="6259e846-8b77-4076-b7b3-191dee427045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2FFB1A3-86F8-4D83-B399-9B6D5E293C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9C168A-BF07-44C9-8193-C4E90CE7716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259e846-8b77-4076-b7b3-191dee427045"/>
    <ds:schemaRef ds:uri="97847797-b717-4ffb-b5fd-2a237f853cd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1124</TotalTime>
  <Words>759</Words>
  <Application>Microsoft Office PowerPoint</Application>
  <PresentationFormat>Ecrã Panorâmico</PresentationFormat>
  <Paragraphs>143</Paragraphs>
  <Slides>12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23" baseType="lpstr">
      <vt:lpstr>Microsoft YaHei</vt:lpstr>
      <vt:lpstr>Microsoft YaHei Light</vt:lpstr>
      <vt:lpstr>Arial</vt:lpstr>
      <vt:lpstr>Calibri</vt:lpstr>
      <vt:lpstr>Calibri Light</vt:lpstr>
      <vt:lpstr>Google Sans Text</vt:lpstr>
      <vt:lpstr>Helvetica Neue Thin</vt:lpstr>
      <vt:lpstr>Myriad Pro Semibold</vt:lpstr>
      <vt:lpstr>quote-cjk-patch</vt:lpstr>
      <vt:lpstr>Wingdings</vt:lpstr>
      <vt:lpstr>frontiertech</vt:lpstr>
      <vt:lpstr>Apresentação do PowerPoint</vt:lpstr>
      <vt:lpstr>Apresentação do PowerPoint</vt:lpstr>
      <vt:lpstr>Apresentação do PowerPoint</vt:lpstr>
      <vt:lpstr>Relação com ODS</vt:lpstr>
      <vt:lpstr>Dados</vt:lpstr>
      <vt:lpstr>Modelos Implementação</vt:lpstr>
      <vt:lpstr>Teste de Modelos</vt:lpstr>
      <vt:lpstr>Resultados </vt:lpstr>
      <vt:lpstr>Componentes da Pipeline (Módulo ML)</vt:lpstr>
      <vt:lpstr>NongoTour Angola - Experiência do Utilizador </vt:lpstr>
      <vt:lpstr>Conclusão e Trabalho futuro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João da Silva António</dc:creator>
  <cp:lastModifiedBy>Jose Poba</cp:lastModifiedBy>
  <cp:revision>26</cp:revision>
  <dcterms:modified xsi:type="dcterms:W3CDTF">2025-11-13T16:43:28Z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0x0101007E9A02BA3BD6C54284F20B51199E6706</vt:lpwstr>
  </property>
  <property fmtid="{D5CDD505-2E9C-101B-9397-08002B2CF9AE}" pid="3" name="MediaServiceImageTags">
    <vt:lpwstr/>
  </property>
</Properties>
</file>

<file path=docProps/thumbnail.jpeg>
</file>